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9"/>
  </p:notesMasterIdLst>
  <p:sldIdLst>
    <p:sldId id="388" r:id="rId2"/>
    <p:sldId id="343" r:id="rId3"/>
    <p:sldId id="338" r:id="rId4"/>
    <p:sldId id="261" r:id="rId5"/>
    <p:sldId id="317" r:id="rId6"/>
    <p:sldId id="372" r:id="rId7"/>
    <p:sldId id="383" r:id="rId8"/>
    <p:sldId id="340" r:id="rId9"/>
    <p:sldId id="423" r:id="rId10"/>
    <p:sldId id="426" r:id="rId11"/>
    <p:sldId id="427" r:id="rId12"/>
    <p:sldId id="428" r:id="rId13"/>
    <p:sldId id="429" r:id="rId14"/>
    <p:sldId id="430" r:id="rId15"/>
    <p:sldId id="431" r:id="rId16"/>
    <p:sldId id="424" r:id="rId17"/>
    <p:sldId id="433" r:id="rId18"/>
    <p:sldId id="446" r:id="rId19"/>
    <p:sldId id="425" r:id="rId20"/>
    <p:sldId id="438" r:id="rId21"/>
    <p:sldId id="439" r:id="rId22"/>
    <p:sldId id="452" r:id="rId23"/>
    <p:sldId id="453" r:id="rId24"/>
    <p:sldId id="348" r:id="rId25"/>
    <p:sldId id="349" r:id="rId26"/>
    <p:sldId id="350" r:id="rId27"/>
    <p:sldId id="351" r:id="rId28"/>
    <p:sldId id="266" r:id="rId29"/>
    <p:sldId id="384" r:id="rId30"/>
    <p:sldId id="385" r:id="rId31"/>
    <p:sldId id="315" r:id="rId32"/>
    <p:sldId id="387" r:id="rId33"/>
    <p:sldId id="373" r:id="rId34"/>
    <p:sldId id="374" r:id="rId35"/>
    <p:sldId id="375" r:id="rId36"/>
    <p:sldId id="376" r:id="rId37"/>
    <p:sldId id="363" r:id="rId38"/>
    <p:sldId id="377" r:id="rId39"/>
    <p:sldId id="448" r:id="rId40"/>
    <p:sldId id="449" r:id="rId41"/>
    <p:sldId id="450" r:id="rId42"/>
    <p:sldId id="451" r:id="rId43"/>
    <p:sldId id="443" r:id="rId44"/>
    <p:sldId id="440" r:id="rId45"/>
    <p:sldId id="441" r:id="rId46"/>
    <p:sldId id="447" r:id="rId47"/>
    <p:sldId id="454" r:id="rId48"/>
    <p:sldId id="455" r:id="rId49"/>
    <p:sldId id="456" r:id="rId50"/>
    <p:sldId id="457" r:id="rId51"/>
    <p:sldId id="458" r:id="rId52"/>
    <p:sldId id="459" r:id="rId53"/>
    <p:sldId id="460" r:id="rId54"/>
    <p:sldId id="461" r:id="rId55"/>
    <p:sldId id="442" r:id="rId56"/>
    <p:sldId id="379" r:id="rId57"/>
    <p:sldId id="444" r:id="rId58"/>
    <p:sldId id="445" r:id="rId59"/>
    <p:sldId id="366" r:id="rId60"/>
    <p:sldId id="346" r:id="rId61"/>
    <p:sldId id="278" r:id="rId62"/>
    <p:sldId id="381" r:id="rId63"/>
    <p:sldId id="422" r:id="rId64"/>
    <p:sldId id="355" r:id="rId65"/>
    <p:sldId id="358" r:id="rId66"/>
    <p:sldId id="357" r:id="rId67"/>
    <p:sldId id="371" r:id="rId6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00"/>
    <a:srgbClr val="000000"/>
    <a:srgbClr val="FFFFCC"/>
    <a:srgbClr val="CC3399"/>
    <a:srgbClr val="FF3399"/>
    <a:srgbClr val="99009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44" autoAdjust="0"/>
    <p:restoredTop sz="94660"/>
  </p:normalViewPr>
  <p:slideViewPr>
    <p:cSldViewPr>
      <p:cViewPr varScale="1">
        <p:scale>
          <a:sx n="33" d="100"/>
          <a:sy n="33" d="100"/>
        </p:scale>
        <p:origin x="-1524" y="-90"/>
      </p:cViewPr>
      <p:guideLst>
        <p:guide orient="horz" pos="2162"/>
        <p:guide pos="290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CB0EA0C-1E6F-479D-85FA-A5C83632A8E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8188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 noTextEdit="1"/>
          </p:cNvSpPr>
          <p:nvPr>
            <p:ph type="sldImg"/>
          </p:nvPr>
        </p:nvSpPr>
        <p:spPr/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</a:t>
            </a:r>
            <a:r>
              <a:rPr lang="en-US" altLang="zh-CN"/>
              <a:t>www.21cnjy.com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A95BF4-0684-483F-9C5D-45E49AC071C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223076"/>
      </p:ext>
    </p:extLst>
  </p:cSld>
  <p:clrMapOvr>
    <a:masterClrMapping/>
  </p:clrMapOvr>
  <p:transition>
    <p:pull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0B29A8-D4D6-4A80-BED8-D45A23532EF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047910"/>
      </p:ext>
    </p:extLst>
  </p:cSld>
  <p:clrMapOvr>
    <a:masterClrMapping/>
  </p:clrMapOvr>
  <p:transition>
    <p:pull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BBF0CB-0678-4C0C-A32B-7777D72892E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381124"/>
      </p:ext>
    </p:extLst>
  </p:cSld>
  <p:clrMapOvr>
    <a:masterClrMapping/>
  </p:clrMapOvr>
  <p:transition>
    <p:pull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0659E9-E156-4F7D-9695-3E1C3CCE721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299260"/>
      </p:ext>
    </p:extLst>
  </p:cSld>
  <p:clrMapOvr>
    <a:masterClrMapping/>
  </p:clrMapOvr>
  <p:transition>
    <p:pull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D86F23-F20C-4F1B-BFA4-32544C0179B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647466"/>
      </p:ext>
    </p:extLst>
  </p:cSld>
  <p:clrMapOvr>
    <a:masterClrMapping/>
  </p:clrMapOvr>
  <p:transition>
    <p:pull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61049F-FA58-4230-97E2-88EC37CCA48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243740"/>
      </p:ext>
    </p:extLst>
  </p:cSld>
  <p:clrMapOvr>
    <a:masterClrMapping/>
  </p:clrMapOvr>
  <p:transition>
    <p:pull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A35C31-0DED-49FA-9BA4-F7A8574A4EA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724537"/>
      </p:ext>
    </p:extLst>
  </p:cSld>
  <p:clrMapOvr>
    <a:masterClrMapping/>
  </p:clrMapOvr>
  <p:transition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3678B6-A4D1-4830-BB0E-375BC0A72BD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028857"/>
      </p:ext>
    </p:extLst>
  </p:cSld>
  <p:clrMapOvr>
    <a:masterClrMapping/>
  </p:clrMapOvr>
  <p:transition>
    <p:pull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76466B-F337-42A2-A9C0-E7FF7C571FC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539765"/>
      </p:ext>
    </p:extLst>
  </p:cSld>
  <p:clrMapOvr>
    <a:masterClrMapping/>
  </p:clrMapOvr>
  <p:transition>
    <p:pull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7DF1A-00C2-4AA0-AB91-B46DCDCE797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881647"/>
      </p:ext>
    </p:extLst>
  </p:cSld>
  <p:clrMapOvr>
    <a:masterClrMapping/>
  </p:clrMapOvr>
  <p:transition>
    <p:pull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56359-04E4-439D-AF7E-DFAED361BB7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53655"/>
      </p:ext>
    </p:extLst>
  </p:cSld>
  <p:clrMapOvr>
    <a:masterClrMapping/>
  </p:clrMapOvr>
  <p:transition>
    <p:pull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9694236-B0EB-40FE-A3C7-74F9C65C985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r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audio" Target="../media/audio4.wav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gif"/><Relationship Id="rId4" Type="http://schemas.openxmlformats.org/officeDocument/2006/relationships/image" Target="../media/image3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gif"/><Relationship Id="rId5" Type="http://schemas.openxmlformats.org/officeDocument/2006/relationships/image" Target="../media/image43.gif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gif"/><Relationship Id="rId5" Type="http://schemas.openxmlformats.org/officeDocument/2006/relationships/image" Target="../media/image46.gif"/><Relationship Id="rId4" Type="http://schemas.openxmlformats.org/officeDocument/2006/relationships/image" Target="../media/image45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u6&#38899;&#39057;\U6\Section%20A1b.mp3" TargetMode="Externa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61.png"/><Relationship Id="rId7" Type="http://schemas.openxmlformats.org/officeDocument/2006/relationships/image" Target="../media/image53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Relationship Id="rId9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30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52.png"/><Relationship Id="rId4" Type="http://schemas.openxmlformats.org/officeDocument/2006/relationships/image" Target="../media/image6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30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65.png"/><Relationship Id="rId7" Type="http://schemas.openxmlformats.org/officeDocument/2006/relationships/image" Target="../media/image69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u6&#38899;&#39057;\U6\Section%20A2a.mp3" TargetMode="External"/><Relationship Id="rId4" Type="http://schemas.openxmlformats.org/officeDocument/2006/relationships/image" Target="../media/image5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u6&#38899;&#39057;\U6\Section%20A2b.mp3" TargetMode="External"/><Relationship Id="rId4" Type="http://schemas.openxmlformats.org/officeDocument/2006/relationships/image" Target="../media/image5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6.jpeg"/><Relationship Id="rId7" Type="http://schemas.openxmlformats.org/officeDocument/2006/relationships/image" Target="../media/image78.gif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7.wav"/><Relationship Id="rId5" Type="http://schemas.openxmlformats.org/officeDocument/2006/relationships/image" Target="../media/image33.gif"/><Relationship Id="rId4" Type="http://schemas.openxmlformats.org/officeDocument/2006/relationships/image" Target="../media/image7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gif"/><Relationship Id="rId7" Type="http://schemas.openxmlformats.org/officeDocument/2006/relationships/image" Target="../media/image83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8.wav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gi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wmf"/><Relationship Id="rId3" Type="http://schemas.openxmlformats.org/officeDocument/2006/relationships/image" Target="../media/image92.jpeg"/><Relationship Id="rId7" Type="http://schemas.openxmlformats.org/officeDocument/2006/relationships/image" Target="../media/image9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3.jpeg"/><Relationship Id="rId5" Type="http://schemas.openxmlformats.org/officeDocument/2006/relationships/image" Target="../media/image91.png"/><Relationship Id="rId10" Type="http://schemas.openxmlformats.org/officeDocument/2006/relationships/image" Target="../media/image97.jpeg"/><Relationship Id="rId4" Type="http://schemas.openxmlformats.org/officeDocument/2006/relationships/oleObject" Target="../embeddings/oleObject1.bin"/><Relationship Id="rId9" Type="http://schemas.openxmlformats.org/officeDocument/2006/relationships/image" Target="../media/image96.w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3" Type="http://schemas.openxmlformats.org/officeDocument/2006/relationships/image" Target="../media/image101.png"/><Relationship Id="rId7" Type="http://schemas.openxmlformats.org/officeDocument/2006/relationships/image" Target="../media/image105.pn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10" Type="http://schemas.openxmlformats.org/officeDocument/2006/relationships/image" Target="../media/image108.png"/><Relationship Id="rId4" Type="http://schemas.openxmlformats.org/officeDocument/2006/relationships/image" Target="../media/image102.png"/><Relationship Id="rId9" Type="http://schemas.openxmlformats.org/officeDocument/2006/relationships/image" Target="../media/image10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gi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u6&#38899;&#39057;\U6\Section%20A2d.mp3" TargetMode="External"/><Relationship Id="rId6" Type="http://schemas.openxmlformats.org/officeDocument/2006/relationships/image" Target="../media/image56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wmf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wmf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wmf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6.png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矩形 4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765175"/>
            <a:ext cx="3384550" cy="144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6"/>
          <p:cNvSpPr txBox="1">
            <a:spLocks noChangeArrowheads="1"/>
          </p:cNvSpPr>
          <p:nvPr/>
        </p:nvSpPr>
        <p:spPr bwMode="auto">
          <a:xfrm>
            <a:off x="152400" y="1019175"/>
            <a:ext cx="8763000" cy="5457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91440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322388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730375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138363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95563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3052763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509963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967163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zh-CN" altLang="en-US" sz="32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现在进行时态</a:t>
            </a:r>
            <a:endParaRPr lang="en-US" sz="32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2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一、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用法：</a:t>
            </a:r>
            <a:r>
              <a:rPr lang="en-US" sz="3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zh-CN" altLang="en-US" sz="3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表示现在（说话瞬间）正在进行或发生的动作。例如：</a:t>
            </a:r>
            <a:endParaRPr lang="en-US" sz="32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200" b="1">
                <a:latin typeface="Times New Roman" pitchFamily="18" charset="0"/>
                <a:cs typeface="Times New Roman" pitchFamily="18" charset="0"/>
              </a:rPr>
              <a:t>我正在做作业。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I’m _____ my homework now. 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 sz="3200" b="1">
                <a:latin typeface="Times New Roman" pitchFamily="18" charset="0"/>
                <a:cs typeface="Times New Roman" pitchFamily="18" charset="0"/>
              </a:rPr>
              <a:t>他们在操场上踢足球。</a:t>
            </a:r>
            <a:endParaRPr lang="en-US" sz="32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They’re _______ soccer on the playground.</a:t>
            </a:r>
          </a:p>
          <a:p>
            <a:pPr eaLnBrk="1" hangingPunct="1">
              <a:lnSpc>
                <a:spcPct val="110000"/>
              </a:lnSpc>
            </a:pPr>
            <a:r>
              <a:rPr lang="en-US" sz="3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zh-CN" altLang="en-US" sz="3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也可表示当前一段时间内的活动或现阶段正在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 sz="3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进行的动作。例如：</a:t>
            </a:r>
            <a:endParaRPr lang="en-US" sz="32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200" b="1">
                <a:latin typeface="Times New Roman" pitchFamily="18" charset="0"/>
                <a:cs typeface="Times New Roman" pitchFamily="18" charset="0"/>
              </a:rPr>
              <a:t>这些天来，我们在做一架模型飞机。</a:t>
            </a:r>
            <a:endParaRPr lang="en-US" sz="32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We are ____________________ these days</a:t>
            </a:r>
            <a:r>
              <a:rPr lang="zh-CN" altLang="en-US" sz="3200" b="1">
                <a:latin typeface="Times New Roman" pitchFamily="18" charset="0"/>
              </a:rPr>
              <a:t>.</a:t>
            </a:r>
            <a:endParaRPr lang="en-US" sz="32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87" name="矩形 6"/>
          <p:cNvSpPr>
            <a:spLocks noChangeArrowheads="1"/>
          </p:cNvSpPr>
          <p:nvPr/>
        </p:nvSpPr>
        <p:spPr bwMode="auto">
          <a:xfrm>
            <a:off x="1676400" y="3686175"/>
            <a:ext cx="1676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FF3300"/>
                </a:solidFill>
                <a:latin typeface="Times New Roman" pitchFamily="18" charset="0"/>
              </a:rPr>
              <a:t>playing</a:t>
            </a:r>
            <a:endParaRPr lang="zh-CN" altLang="en-US" sz="32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41988" name="矩形 7"/>
          <p:cNvSpPr>
            <a:spLocks noChangeArrowheads="1"/>
          </p:cNvSpPr>
          <p:nvPr/>
        </p:nvSpPr>
        <p:spPr bwMode="auto">
          <a:xfrm>
            <a:off x="3810000" y="2649538"/>
            <a:ext cx="11541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doing</a:t>
            </a:r>
            <a:endParaRPr lang="zh-CN" altLang="en-US" sz="32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41989" name="矩形 11"/>
          <p:cNvSpPr>
            <a:spLocks noChangeArrowheads="1"/>
          </p:cNvSpPr>
          <p:nvPr/>
        </p:nvSpPr>
        <p:spPr bwMode="auto">
          <a:xfrm>
            <a:off x="1600200" y="5895975"/>
            <a:ext cx="40084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making a model plane</a:t>
            </a:r>
            <a:endParaRPr lang="zh-CN" altLang="en-US" sz="3200" b="1">
              <a:solidFill>
                <a:srgbClr val="FF3300"/>
              </a:solidFill>
              <a:latin typeface="Times New Roman" pitchFamily="18" charset="0"/>
            </a:endParaRPr>
          </a:p>
        </p:txBody>
      </p:sp>
      <p:pic>
        <p:nvPicPr>
          <p:cNvPr id="41990" name="WordArt 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8600"/>
            <a:ext cx="313372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19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419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19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19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autoUpdateAnimBg="0"/>
      <p:bldP spid="41988" grpId="0" autoUpdateAnimBg="0"/>
      <p:bldP spid="41989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4"/>
          <p:cNvSpPr txBox="1">
            <a:spLocks noChangeArrowheads="1"/>
          </p:cNvSpPr>
          <p:nvPr/>
        </p:nvSpPr>
        <p:spPr bwMode="auto">
          <a:xfrm>
            <a:off x="395288" y="431800"/>
            <a:ext cx="9059862" cy="642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47529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800100" indent="-342900" eaLnBrk="0" hangingPunct="0">
              <a:tabLst>
                <a:tab pos="47529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257300" indent="-342900" eaLnBrk="0" hangingPunct="0">
              <a:tabLst>
                <a:tab pos="47529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714500" indent="-342900" eaLnBrk="0" hangingPunct="0">
              <a:tabLst>
                <a:tab pos="47529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171700" indent="-342900" eaLnBrk="0" hangingPunct="0">
              <a:tabLst>
                <a:tab pos="47529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47529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47529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47529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47529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latin typeface="Times New Roman" pitchFamily="18" charset="0"/>
                <a:cs typeface="Times New Roman" pitchFamily="18" charset="0"/>
              </a:rPr>
              <a:t>这个月我们一直在为英语考试而学习。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eaLnBrk="1" hangingPunct="1">
              <a:lnSpc>
                <a:spcPct val="130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We ___________ for the English test this month.</a:t>
            </a:r>
            <a:r>
              <a:rPr lang="en-US" sz="3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二、句子结构：</a:t>
            </a:r>
            <a:endParaRPr lang="en-US" sz="3200" b="1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130000"/>
              </a:lnSpc>
              <a:buFontTx/>
              <a:buAutoNum type="arabicPeriod"/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陈述句：</a:t>
            </a:r>
          </a:p>
          <a:p>
            <a:pPr eaLnBrk="1" hangingPunct="1">
              <a:lnSpc>
                <a:spcPct val="130000"/>
              </a:lnSpc>
              <a:buFontTx/>
              <a:buAutoNum type="arabicPeriod"/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肯定句 主语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+ be (am, is, are) + V. –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ing +…</a:t>
            </a:r>
            <a:endParaRPr lang="en-US" altLang="zh-CN" sz="3200" b="1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130000"/>
              </a:lnSpc>
              <a:buFontTx/>
              <a:buAutoNum type="arabicPeriod"/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否定句 主语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+be (am, is, are) + not V._ ing+…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latin typeface="Times New Roman" pitchFamily="18" charset="0"/>
              </a:rPr>
              <a:t>我正在洗衣服。</a:t>
            </a:r>
            <a:r>
              <a:rPr lang="en-US" sz="3200" b="1">
                <a:latin typeface="Times New Roman" pitchFamily="18" charset="0"/>
              </a:rPr>
              <a:t>________________________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latin typeface="Times New Roman" pitchFamily="18" charset="0"/>
              </a:rPr>
              <a:t>他正在打电话。</a:t>
            </a:r>
            <a:r>
              <a:rPr lang="en-US" sz="3200" b="1">
                <a:latin typeface="Times New Roman" pitchFamily="18" charset="0"/>
              </a:rPr>
              <a:t>  ___________________________ 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latin typeface="Times New Roman" pitchFamily="18" charset="0"/>
              </a:rPr>
              <a:t>他们没在下象棋。</a:t>
            </a:r>
            <a:r>
              <a:rPr lang="en-US" sz="3200" b="1">
                <a:latin typeface="Times New Roman" pitchFamily="18" charset="0"/>
              </a:rPr>
              <a:t>______________________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latin typeface="Times New Roman" pitchFamily="18" charset="0"/>
              </a:rPr>
              <a:t>彼特没在打篮球。</a:t>
            </a:r>
            <a:r>
              <a:rPr lang="en-US" sz="3200" b="1">
                <a:latin typeface="Times New Roman" pitchFamily="18" charset="0"/>
              </a:rPr>
              <a:t>_________________________</a:t>
            </a:r>
          </a:p>
        </p:txBody>
      </p:sp>
      <p:sp>
        <p:nvSpPr>
          <p:cNvPr id="43011" name="Text Box 7"/>
          <p:cNvSpPr txBox="1">
            <a:spLocks noChangeArrowheads="1"/>
          </p:cNvSpPr>
          <p:nvPr/>
        </p:nvSpPr>
        <p:spPr bwMode="auto">
          <a:xfrm>
            <a:off x="3059113" y="4149725"/>
            <a:ext cx="4419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I’</a:t>
            </a:r>
            <a:r>
              <a:rPr lang="en-US" sz="3200" b="1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m washing </a:t>
            </a:r>
            <a:r>
              <a:rPr lang="en-US" sz="3200" b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the clothes. </a:t>
            </a:r>
          </a:p>
        </p:txBody>
      </p:sp>
      <p:sp>
        <p:nvSpPr>
          <p:cNvPr id="43012" name="Text Box 3"/>
          <p:cNvSpPr txBox="1">
            <a:spLocks noChangeArrowheads="1"/>
          </p:cNvSpPr>
          <p:nvPr/>
        </p:nvSpPr>
        <p:spPr bwMode="auto">
          <a:xfrm>
            <a:off x="3276600" y="5516563"/>
            <a:ext cx="51054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009900"/>
                </a:solidFill>
                <a:latin typeface="Times New Roman" pitchFamily="18" charset="0"/>
              </a:rPr>
              <a:t>They </a:t>
            </a:r>
            <a:r>
              <a:rPr lang="en-US" sz="3200" b="1">
                <a:solidFill>
                  <a:srgbClr val="CC0099"/>
                </a:solidFill>
                <a:latin typeface="Times New Roman" pitchFamily="18" charset="0"/>
              </a:rPr>
              <a:t>are not playing </a:t>
            </a:r>
            <a:r>
              <a:rPr lang="en-US" sz="3200" b="1">
                <a:solidFill>
                  <a:srgbClr val="009900"/>
                </a:solidFill>
                <a:latin typeface="Times New Roman" pitchFamily="18" charset="0"/>
              </a:rPr>
              <a:t>chess.</a:t>
            </a:r>
          </a:p>
        </p:txBody>
      </p:sp>
      <p:sp>
        <p:nvSpPr>
          <p:cNvPr id="43013" name="Text Box 7"/>
          <p:cNvSpPr txBox="1">
            <a:spLocks noChangeArrowheads="1"/>
          </p:cNvSpPr>
          <p:nvPr/>
        </p:nvSpPr>
        <p:spPr bwMode="auto">
          <a:xfrm>
            <a:off x="838200" y="1139825"/>
            <a:ext cx="2362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are studying</a:t>
            </a:r>
          </a:p>
        </p:txBody>
      </p:sp>
      <p:sp>
        <p:nvSpPr>
          <p:cNvPr id="43014" name="Text Box 7"/>
          <p:cNvSpPr txBox="1">
            <a:spLocks noChangeArrowheads="1"/>
          </p:cNvSpPr>
          <p:nvPr/>
        </p:nvSpPr>
        <p:spPr bwMode="auto">
          <a:xfrm>
            <a:off x="3132138" y="4941888"/>
            <a:ext cx="5257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He </a:t>
            </a:r>
            <a:r>
              <a:rPr lang="en-US" sz="3200" b="1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is talking </a:t>
            </a:r>
            <a:r>
              <a:rPr lang="en-US" sz="3200" b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on the phone.</a:t>
            </a: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3276600" y="6092825"/>
            <a:ext cx="5486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Peter </a:t>
            </a:r>
            <a:r>
              <a:rPr lang="en-US" sz="3200" b="1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isn’t playing </a:t>
            </a:r>
            <a:r>
              <a:rPr lang="en-US" sz="3200" b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basketball. 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430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3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30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30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30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autoUpdateAnimBg="0"/>
      <p:bldP spid="43012" grpId="0" autoUpdateAnimBg="0"/>
      <p:bldP spid="43013" grpId="0" autoUpdateAnimBg="0"/>
      <p:bldP spid="43014" grpId="0" autoUpdateAnimBg="0"/>
      <p:bldP spid="4301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35"/>
          <p:cNvSpPr txBox="1">
            <a:spLocks noChangeArrowheads="1"/>
          </p:cNvSpPr>
          <p:nvPr/>
        </p:nvSpPr>
        <p:spPr bwMode="auto">
          <a:xfrm>
            <a:off x="381000" y="573088"/>
            <a:ext cx="8534400" cy="593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sz="32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zh-CN" altLang="en-US" sz="32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一般疑问句：</a:t>
            </a:r>
          </a:p>
          <a:p>
            <a:pPr eaLnBrk="1" hangingPunct="1">
              <a:lnSpc>
                <a:spcPct val="120000"/>
              </a:lnSpc>
            </a:pPr>
            <a:r>
              <a:rPr lang="en-US" sz="3200" b="1">
                <a:solidFill>
                  <a:srgbClr val="009900"/>
                </a:solidFill>
                <a:latin typeface="Times New Roman" pitchFamily="18" charset="0"/>
              </a:rPr>
              <a:t>Be</a:t>
            </a:r>
            <a:r>
              <a:rPr lang="en-US" altLang="zh-CN" sz="3200" b="1">
                <a:solidFill>
                  <a:srgbClr val="009900"/>
                </a:solidFill>
                <a:latin typeface="Times New Roman" pitchFamily="18" charset="0"/>
              </a:rPr>
              <a:t> </a:t>
            </a:r>
            <a:r>
              <a:rPr lang="en-US" sz="3200" b="1">
                <a:solidFill>
                  <a:srgbClr val="009900"/>
                </a:solidFill>
                <a:latin typeface="Times New Roman" pitchFamily="18" charset="0"/>
              </a:rPr>
              <a:t>(Am, Is, Are) + </a:t>
            </a:r>
            <a:r>
              <a:rPr lang="zh-CN" altLang="en-US" sz="3200" b="1">
                <a:solidFill>
                  <a:srgbClr val="009900"/>
                </a:solidFill>
                <a:latin typeface="Times New Roman" pitchFamily="18" charset="0"/>
              </a:rPr>
              <a:t>主语 </a:t>
            </a:r>
            <a:r>
              <a:rPr lang="en-US" sz="3200" b="1">
                <a:solidFill>
                  <a:srgbClr val="009900"/>
                </a:solidFill>
                <a:latin typeface="Times New Roman" pitchFamily="18" charset="0"/>
              </a:rPr>
              <a:t>+ V.-ing …</a:t>
            </a:r>
            <a:r>
              <a:rPr lang="en-US" altLang="zh-CN" sz="3200" b="1">
                <a:solidFill>
                  <a:srgbClr val="009900"/>
                </a:solidFill>
                <a:latin typeface="Times New Roman" pitchFamily="18" charset="0"/>
              </a:rPr>
              <a:t>?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009900"/>
                </a:solidFill>
                <a:latin typeface="Times New Roman" pitchFamily="18" charset="0"/>
              </a:rPr>
              <a:t>Yes, </a:t>
            </a:r>
            <a:r>
              <a:rPr lang="zh-CN" altLang="en-US" sz="3200" b="1">
                <a:solidFill>
                  <a:srgbClr val="009900"/>
                </a:solidFill>
                <a:latin typeface="Times New Roman" pitchFamily="18" charset="0"/>
              </a:rPr>
              <a:t>主语</a:t>
            </a:r>
            <a:r>
              <a:rPr lang="en-US" altLang="zh-CN" sz="3200" b="1">
                <a:solidFill>
                  <a:srgbClr val="009900"/>
                </a:solidFill>
                <a:latin typeface="Times New Roman" pitchFamily="18" charset="0"/>
              </a:rPr>
              <a:t>+  be .       No,</a:t>
            </a:r>
            <a:r>
              <a:rPr lang="zh-CN" altLang="en-US" b="1">
                <a:solidFill>
                  <a:srgbClr val="009900"/>
                </a:solidFill>
              </a:rPr>
              <a:t> </a:t>
            </a:r>
            <a:r>
              <a:rPr lang="zh-CN" altLang="en-US" sz="2800" b="1">
                <a:solidFill>
                  <a:srgbClr val="009900"/>
                </a:solidFill>
              </a:rPr>
              <a:t>主语</a:t>
            </a:r>
            <a:r>
              <a:rPr lang="en-US" altLang="zh-CN" sz="2800" b="1">
                <a:solidFill>
                  <a:srgbClr val="009900"/>
                </a:solidFill>
              </a:rPr>
              <a:t>+</a:t>
            </a:r>
            <a:r>
              <a:rPr lang="en-US" altLang="zh-CN" sz="3200" b="1">
                <a:solidFill>
                  <a:srgbClr val="009900"/>
                </a:solidFill>
                <a:latin typeface="Times New Roman" pitchFamily="18" charset="0"/>
              </a:rPr>
              <a:t>be + not .</a:t>
            </a:r>
            <a:endParaRPr lang="zh-CN" altLang="en-US" sz="3200" b="1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Times New Roman" pitchFamily="18" charset="0"/>
                <a:cs typeface="Times New Roman" pitchFamily="18" charset="0"/>
              </a:rPr>
              <a:t>她正在弹钢琴吗？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_______________________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Times New Roman" pitchFamily="18" charset="0"/>
                <a:cs typeface="Times New Roman" pitchFamily="18" charset="0"/>
              </a:rPr>
              <a:t>你们正在做作业吗？</a:t>
            </a:r>
            <a:br>
              <a:rPr lang="zh-CN" altLang="en-US" sz="3200" b="1">
                <a:latin typeface="Times New Roman" pitchFamily="18" charset="0"/>
                <a:cs typeface="Times New Roman" pitchFamily="18" charset="0"/>
              </a:rPr>
            </a:br>
            <a:r>
              <a:rPr lang="en-US" sz="3200" b="1">
                <a:latin typeface="Times New Roman" pitchFamily="18" charset="0"/>
                <a:cs typeface="Times New Roman" pitchFamily="18" charset="0"/>
              </a:rPr>
              <a:t> _____________________________</a:t>
            </a:r>
          </a:p>
          <a:p>
            <a:pPr eaLnBrk="1" hangingPunct="1">
              <a:lnSpc>
                <a:spcPct val="120000"/>
              </a:lnSpc>
            </a:pP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特殊疑问句</a:t>
            </a:r>
            <a:endParaRPr lang="en-US" sz="3200" b="1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特殊疑问词</a:t>
            </a: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+ be (am, is, are)</a:t>
            </a: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主语</a:t>
            </a: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+ V. –ing…</a:t>
            </a:r>
            <a:r>
              <a:rPr lang="en-US" altLang="zh-CN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b="1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Times New Roman" pitchFamily="18" charset="0"/>
                <a:cs typeface="Times New Roman" pitchFamily="18" charset="0"/>
              </a:rPr>
              <a:t>杰克正做什么事情？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      __________________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Times New Roman" pitchFamily="18" charset="0"/>
                <a:cs typeface="Times New Roman" pitchFamily="18" charset="0"/>
              </a:rPr>
              <a:t>他们正在做什么事情？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 ____________________ </a:t>
            </a:r>
            <a:endParaRPr lang="zh-CN" altLang="en-US" sz="32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035" name="Text Box 34"/>
          <p:cNvSpPr txBox="1">
            <a:spLocks noChangeArrowheads="1"/>
          </p:cNvSpPr>
          <p:nvPr/>
        </p:nvSpPr>
        <p:spPr bwMode="auto">
          <a:xfrm>
            <a:off x="0" y="3357563"/>
            <a:ext cx="8964613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sz="3200" b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Are</a:t>
            </a:r>
            <a:r>
              <a:rPr lang="en-US" sz="32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you </a:t>
            </a:r>
            <a:r>
              <a:rPr lang="en-US" sz="3200" b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doing</a:t>
            </a:r>
            <a:r>
              <a:rPr lang="en-US" sz="32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your homework?</a:t>
            </a:r>
            <a:r>
              <a:rPr lang="en-US" altLang="zh-CN" sz="32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0" b="1">
                <a:latin typeface="Times New Roman" pitchFamily="18" charset="0"/>
                <a:cs typeface="Times New Roman" pitchFamily="18" charset="0"/>
              </a:rPr>
              <a:t>Yes, we  are.         No,                                                   No,  we  aren’t .</a:t>
            </a:r>
            <a:endParaRPr lang="zh-CN" altLang="en-US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036" name="Text Box 36"/>
          <p:cNvSpPr txBox="1">
            <a:spLocks noChangeArrowheads="1"/>
          </p:cNvSpPr>
          <p:nvPr/>
        </p:nvSpPr>
        <p:spPr bwMode="auto">
          <a:xfrm>
            <a:off x="4716463" y="5157788"/>
            <a:ext cx="3817937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sz="3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What is </a:t>
            </a:r>
            <a:r>
              <a:rPr lang="en-US" sz="3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Jack </a:t>
            </a:r>
            <a:r>
              <a:rPr lang="en-US" sz="3200" b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doing</a:t>
            </a:r>
            <a:r>
              <a:rPr lang="en-US" sz="3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44037" name="Text Box 42"/>
          <p:cNvSpPr txBox="1">
            <a:spLocks noChangeArrowheads="1"/>
          </p:cNvSpPr>
          <p:nvPr/>
        </p:nvSpPr>
        <p:spPr bwMode="auto">
          <a:xfrm>
            <a:off x="4572000" y="5734050"/>
            <a:ext cx="396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sz="3200" b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What are </a:t>
            </a: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they </a:t>
            </a:r>
            <a:r>
              <a:rPr lang="en-US" sz="3200" b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doing</a:t>
            </a: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44038" name="矩形 13"/>
          <p:cNvSpPr>
            <a:spLocks noChangeArrowheads="1"/>
          </p:cNvSpPr>
          <p:nvPr/>
        </p:nvSpPr>
        <p:spPr bwMode="auto">
          <a:xfrm>
            <a:off x="3924300" y="2060575"/>
            <a:ext cx="550862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3200" b="1">
                <a:solidFill>
                  <a:srgbClr val="9900CC"/>
                </a:solidFill>
                <a:latin typeface="Times New Roman" pitchFamily="18" charset="0"/>
              </a:rPr>
              <a:t>Is </a:t>
            </a:r>
            <a:r>
              <a:rPr lang="en-US" sz="3200" b="1">
                <a:solidFill>
                  <a:srgbClr val="FF3300"/>
                </a:solidFill>
                <a:latin typeface="Times New Roman" pitchFamily="18" charset="0"/>
              </a:rPr>
              <a:t>she </a:t>
            </a:r>
            <a:r>
              <a:rPr lang="en-US" sz="3200" b="1">
                <a:solidFill>
                  <a:srgbClr val="9900CC"/>
                </a:solidFill>
                <a:latin typeface="Times New Roman" pitchFamily="18" charset="0"/>
              </a:rPr>
              <a:t>playing</a:t>
            </a:r>
            <a:r>
              <a:rPr lang="en-US" sz="3200" b="1">
                <a:solidFill>
                  <a:srgbClr val="FF3300"/>
                </a:solidFill>
                <a:latin typeface="Times New Roman" pitchFamily="18" charset="0"/>
              </a:rPr>
              <a:t> the piano?</a:t>
            </a:r>
            <a:endParaRPr lang="en-US" altLang="zh-CN" sz="3200" b="1">
              <a:solidFill>
                <a:srgbClr val="FF3300"/>
              </a:solidFill>
              <a:latin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3300"/>
                </a:solidFill>
                <a:latin typeface="Times New Roman" pitchFamily="18" charset="0"/>
              </a:rPr>
              <a:t>Yes, she is. No, she isn’t</a:t>
            </a:r>
            <a:endParaRPr lang="en-US" sz="3200" b="1">
              <a:solidFill>
                <a:srgbClr val="FF33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4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440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440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40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40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autoUpdateAnimBg="0"/>
      <p:bldP spid="44036" grpId="0" autoUpdateAnimBg="0"/>
      <p:bldP spid="44037" grpId="0" autoUpdateAnimBg="0"/>
      <p:bldP spid="44038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35"/>
          <p:cNvSpPr txBox="1">
            <a:spLocks noChangeArrowheads="1"/>
          </p:cNvSpPr>
          <p:nvPr/>
        </p:nvSpPr>
        <p:spPr bwMode="auto">
          <a:xfrm>
            <a:off x="381000" y="762000"/>
            <a:ext cx="8229600" cy="470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6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三、常用时间状语：</a:t>
            </a:r>
            <a:endParaRPr lang="zh-CN" altLang="en-US" sz="3600" b="1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en-US" sz="3600" b="1">
                <a:solidFill>
                  <a:srgbClr val="009900"/>
                </a:solidFill>
                <a:latin typeface="Times New Roman" pitchFamily="18" charset="0"/>
              </a:rPr>
              <a:t>now, right now</a:t>
            </a:r>
            <a:r>
              <a:rPr lang="zh-CN" altLang="en-US" sz="3600" b="1">
                <a:solidFill>
                  <a:srgbClr val="009900"/>
                </a:solidFill>
                <a:latin typeface="Times New Roman" pitchFamily="18" charset="0"/>
              </a:rPr>
              <a:t>或表示现在情景的</a:t>
            </a:r>
            <a:r>
              <a:rPr lang="en-US" altLang="zh-CN" sz="3600" b="1">
                <a:solidFill>
                  <a:srgbClr val="009900"/>
                </a:solidFill>
                <a:latin typeface="Times New Roman" pitchFamily="18" charset="0"/>
              </a:rPr>
              <a:t>l</a:t>
            </a:r>
            <a:r>
              <a:rPr lang="en-US" sz="3600" b="1">
                <a:solidFill>
                  <a:srgbClr val="009900"/>
                </a:solidFill>
                <a:latin typeface="Times New Roman" pitchFamily="18" charset="0"/>
              </a:rPr>
              <a:t>ook, listen</a:t>
            </a:r>
            <a:r>
              <a:rPr lang="zh-CN" altLang="en-US" sz="3600" b="1">
                <a:solidFill>
                  <a:srgbClr val="009900"/>
                </a:solidFill>
                <a:latin typeface="Times New Roman" pitchFamily="18" charset="0"/>
              </a:rPr>
              <a:t>等。</a:t>
            </a:r>
            <a:endParaRPr lang="zh-CN" altLang="en-US" sz="3600" b="1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>
                <a:latin typeface="Times New Roman" pitchFamily="18" charset="0"/>
                <a:cs typeface="Times New Roman" pitchFamily="18" charset="0"/>
              </a:rPr>
              <a:t>格林先生现在正在写一个故事。</a:t>
            </a:r>
            <a:endParaRPr lang="en-US" sz="36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en-US" sz="3600" b="1">
                <a:latin typeface="Times New Roman" pitchFamily="18" charset="0"/>
                <a:cs typeface="Times New Roman" pitchFamily="18" charset="0"/>
              </a:rPr>
              <a:t> ______________________________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3600" b="1">
                <a:latin typeface="Times New Roman" pitchFamily="18" charset="0"/>
                <a:cs typeface="Times New Roman" pitchFamily="18" charset="0"/>
              </a:rPr>
              <a:t>看！他们正在吃早饭。</a:t>
            </a:r>
            <a:br>
              <a:rPr lang="zh-CN" altLang="en-US" sz="3600" b="1">
                <a:latin typeface="Times New Roman" pitchFamily="18" charset="0"/>
                <a:cs typeface="Times New Roman" pitchFamily="18" charset="0"/>
              </a:rPr>
            </a:br>
            <a:r>
              <a:rPr lang="en-US" sz="3600" b="1">
                <a:latin typeface="Times New Roman" pitchFamily="18" charset="0"/>
                <a:cs typeface="Times New Roman" pitchFamily="18" charset="0"/>
              </a:rPr>
              <a:t>___________________________</a:t>
            </a:r>
            <a:r>
              <a:rPr lang="en-US" altLang="zh-CN" sz="3600" b="1">
                <a:latin typeface="Times New Roman" pitchFamily="18" charset="0"/>
                <a:cs typeface="Times New Roman" pitchFamily="18" charset="0"/>
              </a:rPr>
              <a:t>____</a:t>
            </a:r>
            <a:endParaRPr lang="en-US" sz="3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059" name="Text Box 7"/>
          <p:cNvSpPr txBox="1">
            <a:spLocks noChangeArrowheads="1"/>
          </p:cNvSpPr>
          <p:nvPr/>
        </p:nvSpPr>
        <p:spPr bwMode="auto">
          <a:xfrm>
            <a:off x="685800" y="3505200"/>
            <a:ext cx="6934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600" b="1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Mr. Green is writing a story now.</a:t>
            </a:r>
          </a:p>
        </p:txBody>
      </p:sp>
      <p:sp>
        <p:nvSpPr>
          <p:cNvPr id="45060" name="Text Box 7"/>
          <p:cNvSpPr txBox="1">
            <a:spLocks noChangeArrowheads="1"/>
          </p:cNvSpPr>
          <p:nvPr/>
        </p:nvSpPr>
        <p:spPr bwMode="auto">
          <a:xfrm>
            <a:off x="533400" y="4800600"/>
            <a:ext cx="7086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600" b="1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Look! </a:t>
            </a:r>
            <a:r>
              <a:rPr lang="en-US" sz="3600" b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They’re eating breakfast.</a:t>
            </a:r>
            <a:endParaRPr lang="en-US" sz="3600" b="1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45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5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50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50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utoUpdateAnimBg="0"/>
      <p:bldP spid="45060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bright-pink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6731000" y="0"/>
            <a:ext cx="241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</a:rPr>
              <a:t>Unit 5 I’m watching TV.</a:t>
            </a: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395288" y="333375"/>
            <a:ext cx="81359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539750" y="260350"/>
            <a:ext cx="75596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3. </a:t>
            </a: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动词现在分词的构成规律：</a:t>
            </a: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250825" y="1052513"/>
            <a:ext cx="84963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1) 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一般情况下，在动词原形后直接加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-ing. 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如：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work—work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ing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  do—do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ing  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play—play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ing</a:t>
            </a: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250825" y="2349500"/>
            <a:ext cx="8388350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00FF"/>
                </a:solidFill>
                <a:latin typeface="Times New Roman" pitchFamily="18" charset="0"/>
              </a:rPr>
              <a:t>2) </a:t>
            </a:r>
            <a:r>
              <a:rPr lang="zh-CN" altLang="en-US" sz="3200">
                <a:solidFill>
                  <a:srgbClr val="0000FF"/>
                </a:solidFill>
                <a:latin typeface="Times New Roman" pitchFamily="18" charset="0"/>
              </a:rPr>
              <a:t>以不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发音的字母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e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结尾的动词，去掉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e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，再加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-ing. 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如：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dance—danc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ing 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come—com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ing  use-using make take live exercise have write</a:t>
            </a:r>
            <a:endParaRPr lang="zh-CN" altLang="en-US" sz="3200">
              <a:latin typeface="Times New Roman" pitchFamily="18" charset="0"/>
            </a:endParaRPr>
          </a:p>
        </p:txBody>
      </p:sp>
      <p:sp>
        <p:nvSpPr>
          <p:cNvPr id="46088" name="Text Box 8"/>
          <p:cNvSpPr txBox="1">
            <a:spLocks noChangeArrowheads="1"/>
          </p:cNvSpPr>
          <p:nvPr/>
        </p:nvSpPr>
        <p:spPr bwMode="auto">
          <a:xfrm>
            <a:off x="0" y="4329113"/>
            <a:ext cx="8820150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3) 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重读闭音节单词，如果末尾只有一个辅音字母（前面元音不能为字母组合），则双写这一字母，再加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-ing. 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如：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get—get</a:t>
            </a:r>
            <a:r>
              <a:rPr lang="en-US" altLang="zh-CN" sz="3200" b="1">
                <a:solidFill>
                  <a:srgbClr val="FF00FF"/>
                </a:solidFill>
                <a:latin typeface="Times New Roman" pitchFamily="18" charset="0"/>
              </a:rPr>
              <a:t>t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ing 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shop—shop</a:t>
            </a:r>
            <a:r>
              <a:rPr lang="en-US" altLang="zh-CN" sz="3200" b="1">
                <a:solidFill>
                  <a:srgbClr val="FF00FF"/>
                </a:solidFill>
                <a:latin typeface="Times New Roman" pitchFamily="18" charset="0"/>
              </a:rPr>
              <a:t>p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ing 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run—run</a:t>
            </a:r>
            <a:r>
              <a:rPr lang="en-US" altLang="zh-CN" sz="3200" b="1">
                <a:solidFill>
                  <a:srgbClr val="FF00FF"/>
                </a:solidFill>
                <a:latin typeface="Times New Roman" pitchFamily="18" charset="0"/>
              </a:rPr>
              <a:t>n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ing 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swim—swim</a:t>
            </a:r>
            <a:r>
              <a:rPr lang="en-US" altLang="zh-CN" sz="3200" b="1">
                <a:solidFill>
                  <a:srgbClr val="FF00FF"/>
                </a:solidFill>
                <a:latin typeface="Times New Roman" pitchFamily="18" charset="0"/>
              </a:rPr>
              <a:t>m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ing</a:t>
            </a:r>
            <a:endParaRPr lang="en-US" altLang="zh-CN" sz="3200" b="1">
              <a:solidFill>
                <a:srgbClr val="D60093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500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99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500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500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/>
      <p:bldP spid="46087" grpId="0"/>
      <p:bldP spid="4608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79388" y="981075"/>
            <a:ext cx="84248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>
                <a:latin typeface="Times New Roman" pitchFamily="18" charset="0"/>
              </a:rPr>
              <a:t>go</a:t>
            </a:r>
            <a:r>
              <a:rPr kumimoji="1" lang="en-US" altLang="zh-CN" sz="3600">
                <a:solidFill>
                  <a:srgbClr val="FF0000"/>
                </a:solidFill>
                <a:latin typeface="Times New Roman" pitchFamily="18" charset="0"/>
              </a:rPr>
              <a:t>ing</a:t>
            </a:r>
            <a:r>
              <a:rPr kumimoji="1" lang="en-US" altLang="zh-CN" sz="3600">
                <a:solidFill>
                  <a:srgbClr val="DF1717"/>
                </a:solidFill>
                <a:latin typeface="Times New Roman" pitchFamily="18" charset="0"/>
              </a:rPr>
              <a:t> </a:t>
            </a:r>
            <a:r>
              <a:rPr kumimoji="1" lang="en-US" altLang="zh-CN" sz="3600">
                <a:latin typeface="Times New Roman" pitchFamily="18" charset="0"/>
              </a:rPr>
              <a:t>         ge</a:t>
            </a:r>
            <a:r>
              <a:rPr kumimoji="1" lang="en-US" altLang="zh-CN" sz="3600">
                <a:solidFill>
                  <a:srgbClr val="FF0000"/>
                </a:solidFill>
                <a:latin typeface="Times New Roman" pitchFamily="18" charset="0"/>
              </a:rPr>
              <a:t>tt</a:t>
            </a:r>
            <a:r>
              <a:rPr kumimoji="1" lang="en-US" altLang="zh-CN" sz="3600">
                <a:solidFill>
                  <a:srgbClr val="0000FF"/>
                </a:solidFill>
                <a:latin typeface="Times New Roman" pitchFamily="18" charset="0"/>
              </a:rPr>
              <a:t>ing </a:t>
            </a:r>
            <a:r>
              <a:rPr kumimoji="1" lang="en-US" altLang="zh-CN" sz="360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kumimoji="1" lang="en-US" altLang="zh-CN" sz="3600">
                <a:latin typeface="Times New Roman" pitchFamily="18" charset="0"/>
              </a:rPr>
              <a:t>    wash</a:t>
            </a:r>
            <a:r>
              <a:rPr kumimoji="1" lang="en-US" altLang="zh-CN" sz="3600">
                <a:solidFill>
                  <a:srgbClr val="DF1717"/>
                </a:solidFill>
                <a:latin typeface="Times New Roman" pitchFamily="18" charset="0"/>
              </a:rPr>
              <a:t>ing </a:t>
            </a:r>
            <a:r>
              <a:rPr kumimoji="1" lang="en-US" altLang="zh-CN" sz="3600">
                <a:latin typeface="Times New Roman" pitchFamily="18" charset="0"/>
              </a:rPr>
              <a:t>     draw</a:t>
            </a:r>
            <a:r>
              <a:rPr kumimoji="1" lang="en-US" altLang="zh-CN" sz="3600">
                <a:solidFill>
                  <a:srgbClr val="DF1717"/>
                </a:solidFill>
                <a:latin typeface="Times New Roman" pitchFamily="18" charset="0"/>
              </a:rPr>
              <a:t>ing </a:t>
            </a: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0" y="2420938"/>
            <a:ext cx="86756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>
                <a:latin typeface="Times New Roman" pitchFamily="18" charset="0"/>
              </a:rPr>
              <a:t>swi</a:t>
            </a:r>
            <a:r>
              <a:rPr kumimoji="1" lang="en-US" altLang="zh-CN" sz="3600">
                <a:solidFill>
                  <a:srgbClr val="FF0000"/>
                </a:solidFill>
                <a:latin typeface="Times New Roman" pitchFamily="18" charset="0"/>
              </a:rPr>
              <a:t>mm</a:t>
            </a:r>
            <a:r>
              <a:rPr kumimoji="1" lang="en-US" altLang="zh-CN" sz="3600">
                <a:solidFill>
                  <a:srgbClr val="0000FF"/>
                </a:solidFill>
                <a:latin typeface="Times New Roman" pitchFamily="18" charset="0"/>
              </a:rPr>
              <a:t>ing </a:t>
            </a:r>
            <a:r>
              <a:rPr kumimoji="1" lang="en-US" altLang="zh-CN" sz="3600">
                <a:latin typeface="Times New Roman" pitchFamily="18" charset="0"/>
              </a:rPr>
              <a:t>   com</a:t>
            </a:r>
            <a:r>
              <a:rPr kumimoji="1" lang="en-US" altLang="zh-CN" sz="3600">
                <a:solidFill>
                  <a:srgbClr val="FF3399"/>
                </a:solidFill>
                <a:latin typeface="Times New Roman" pitchFamily="18" charset="0"/>
              </a:rPr>
              <a:t>ing</a:t>
            </a:r>
            <a:r>
              <a:rPr kumimoji="1" lang="en-US" altLang="zh-CN" sz="3600">
                <a:latin typeface="Times New Roman" pitchFamily="18" charset="0"/>
              </a:rPr>
              <a:t>      danc</a:t>
            </a:r>
            <a:r>
              <a:rPr kumimoji="1" lang="en-US" altLang="zh-CN" sz="3600">
                <a:solidFill>
                  <a:srgbClr val="FF3399"/>
                </a:solidFill>
                <a:latin typeface="Times New Roman" pitchFamily="18" charset="0"/>
              </a:rPr>
              <a:t>ing </a:t>
            </a:r>
            <a:r>
              <a:rPr kumimoji="1" lang="en-US" altLang="zh-CN" sz="3600">
                <a:solidFill>
                  <a:schemeClr val="hlink"/>
                </a:solidFill>
                <a:latin typeface="Times New Roman" pitchFamily="18" charset="0"/>
              </a:rPr>
              <a:t> </a:t>
            </a:r>
            <a:r>
              <a:rPr kumimoji="1" lang="en-US" altLang="zh-CN" sz="3600">
                <a:latin typeface="Times New Roman" pitchFamily="18" charset="0"/>
              </a:rPr>
              <a:t>   sing</a:t>
            </a:r>
            <a:r>
              <a:rPr kumimoji="1" lang="en-US" altLang="zh-CN" sz="3600">
                <a:solidFill>
                  <a:srgbClr val="DF1717"/>
                </a:solidFill>
                <a:latin typeface="Times New Roman" pitchFamily="18" charset="0"/>
              </a:rPr>
              <a:t>ing</a:t>
            </a:r>
            <a:r>
              <a:rPr kumimoji="1" lang="en-US" altLang="zh-CN" sz="3600">
                <a:latin typeface="Times New Roman" pitchFamily="18" charset="0"/>
              </a:rPr>
              <a:t>    </a:t>
            </a: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0" y="6021388"/>
            <a:ext cx="86407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>
                <a:latin typeface="Times New Roman" pitchFamily="18" charset="0"/>
              </a:rPr>
              <a:t>hav</a:t>
            </a:r>
            <a:r>
              <a:rPr kumimoji="1" lang="en-US" altLang="zh-CN" sz="3600">
                <a:solidFill>
                  <a:srgbClr val="FF3399"/>
                </a:solidFill>
                <a:latin typeface="Times New Roman" pitchFamily="18" charset="0"/>
              </a:rPr>
              <a:t>ing</a:t>
            </a:r>
            <a:r>
              <a:rPr kumimoji="1" lang="en-US" altLang="zh-CN" sz="3600">
                <a:solidFill>
                  <a:srgbClr val="DF1717"/>
                </a:solidFill>
                <a:latin typeface="Times New Roman" pitchFamily="18" charset="0"/>
              </a:rPr>
              <a:t> </a:t>
            </a:r>
            <a:r>
              <a:rPr kumimoji="1" lang="en-US" altLang="zh-CN" sz="3600">
                <a:latin typeface="Times New Roman" pitchFamily="18" charset="0"/>
              </a:rPr>
              <a:t>      teach</a:t>
            </a:r>
            <a:r>
              <a:rPr kumimoji="1" lang="en-US" altLang="zh-CN" sz="3600">
                <a:solidFill>
                  <a:srgbClr val="DF1717"/>
                </a:solidFill>
                <a:latin typeface="Times New Roman" pitchFamily="18" charset="0"/>
              </a:rPr>
              <a:t>ing </a:t>
            </a:r>
            <a:r>
              <a:rPr kumimoji="1" lang="en-US" altLang="zh-CN" sz="3600">
                <a:latin typeface="Times New Roman" pitchFamily="18" charset="0"/>
              </a:rPr>
              <a:t>      tak</a:t>
            </a:r>
            <a:r>
              <a:rPr kumimoji="1" lang="en-US" altLang="zh-CN" sz="3600">
                <a:solidFill>
                  <a:srgbClr val="FF3399"/>
                </a:solidFill>
                <a:latin typeface="Times New Roman" pitchFamily="18" charset="0"/>
              </a:rPr>
              <a:t>ing</a:t>
            </a:r>
            <a:r>
              <a:rPr kumimoji="1" lang="en-US" altLang="zh-CN" sz="3600">
                <a:solidFill>
                  <a:srgbClr val="DF1717"/>
                </a:solidFill>
                <a:latin typeface="Times New Roman" pitchFamily="18" charset="0"/>
              </a:rPr>
              <a:t> </a:t>
            </a:r>
            <a:r>
              <a:rPr kumimoji="1" lang="en-US" altLang="zh-CN" sz="3600">
                <a:latin typeface="Times New Roman" pitchFamily="18" charset="0"/>
              </a:rPr>
              <a:t>       learn</a:t>
            </a:r>
            <a:r>
              <a:rPr kumimoji="1" lang="en-US" altLang="zh-CN" sz="3600">
                <a:solidFill>
                  <a:srgbClr val="DF1717"/>
                </a:solidFill>
                <a:latin typeface="Times New Roman" pitchFamily="18" charset="0"/>
              </a:rPr>
              <a:t>ing</a:t>
            </a:r>
            <a:endParaRPr kumimoji="1" lang="en-US" altLang="zh-CN" sz="5400">
              <a:solidFill>
                <a:srgbClr val="DF1717"/>
              </a:solidFill>
              <a:latin typeface="Times New Roman" pitchFamily="18" charset="0"/>
            </a:endParaRP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179388" y="549275"/>
            <a:ext cx="84248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>
                <a:latin typeface="Times New Roman" pitchFamily="18" charset="0"/>
              </a:rPr>
              <a:t>go               get             wash          draw</a:t>
            </a:r>
            <a:endParaRPr kumimoji="1" lang="en-US" altLang="zh-CN" sz="3600">
              <a:solidFill>
                <a:srgbClr val="DF1717"/>
              </a:solidFill>
              <a:latin typeface="Times New Roman" pitchFamily="18" charset="0"/>
            </a:endParaRPr>
          </a:p>
        </p:txBody>
      </p: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0" y="5661025"/>
            <a:ext cx="86407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>
                <a:latin typeface="Times New Roman" pitchFamily="18" charset="0"/>
              </a:rPr>
              <a:t>have          teach</a:t>
            </a:r>
            <a:r>
              <a:rPr kumimoji="1" lang="en-US" altLang="zh-CN" sz="3600">
                <a:solidFill>
                  <a:srgbClr val="DF1717"/>
                </a:solidFill>
                <a:latin typeface="Times New Roman" pitchFamily="18" charset="0"/>
              </a:rPr>
              <a:t> </a:t>
            </a:r>
            <a:r>
              <a:rPr kumimoji="1" lang="en-US" altLang="zh-CN" sz="3600">
                <a:latin typeface="Times New Roman" pitchFamily="18" charset="0"/>
              </a:rPr>
              <a:t>           take            learn</a:t>
            </a:r>
            <a:endParaRPr kumimoji="1" lang="en-US" altLang="zh-CN" sz="5400">
              <a:solidFill>
                <a:srgbClr val="DF1717"/>
              </a:solidFill>
              <a:latin typeface="Times New Roman" pitchFamily="18" charset="0"/>
            </a:endParaRPr>
          </a:p>
        </p:txBody>
      </p:sp>
      <p:sp>
        <p:nvSpPr>
          <p:cNvPr id="47113" name="Text Box 9"/>
          <p:cNvSpPr txBox="1">
            <a:spLocks noChangeArrowheads="1"/>
          </p:cNvSpPr>
          <p:nvPr/>
        </p:nvSpPr>
        <p:spPr bwMode="auto">
          <a:xfrm>
            <a:off x="0" y="1989138"/>
            <a:ext cx="86756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>
                <a:latin typeface="Times New Roman" pitchFamily="18" charset="0"/>
              </a:rPr>
              <a:t>swim            com</a:t>
            </a:r>
            <a:r>
              <a:rPr kumimoji="1" lang="en-US" altLang="zh-CN" sz="3600">
                <a:solidFill>
                  <a:srgbClr val="000000"/>
                </a:solidFill>
                <a:latin typeface="Times New Roman" pitchFamily="18" charset="0"/>
              </a:rPr>
              <a:t>e </a:t>
            </a:r>
            <a:r>
              <a:rPr kumimoji="1" lang="en-US" altLang="zh-CN" sz="3600">
                <a:latin typeface="Times New Roman" pitchFamily="18" charset="0"/>
              </a:rPr>
              <a:t>        danc</a:t>
            </a:r>
            <a:r>
              <a:rPr kumimoji="1" lang="en-US" altLang="zh-CN" sz="3600">
                <a:solidFill>
                  <a:srgbClr val="000000"/>
                </a:solidFill>
                <a:latin typeface="Times New Roman" pitchFamily="18" charset="0"/>
              </a:rPr>
              <a:t>e </a:t>
            </a:r>
            <a:r>
              <a:rPr kumimoji="1" lang="en-US" altLang="zh-CN" sz="3600">
                <a:latin typeface="Times New Roman" pitchFamily="18" charset="0"/>
              </a:rPr>
              <a:t>        sing</a:t>
            </a:r>
          </a:p>
        </p:txBody>
      </p:sp>
      <p:sp>
        <p:nvSpPr>
          <p:cNvPr id="47114" name="Text Box 10"/>
          <p:cNvSpPr txBox="1">
            <a:spLocks noChangeArrowheads="1"/>
          </p:cNvSpPr>
          <p:nvPr/>
        </p:nvSpPr>
        <p:spPr bwMode="auto">
          <a:xfrm>
            <a:off x="0" y="3716338"/>
            <a:ext cx="86756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>
                <a:latin typeface="Times New Roman" pitchFamily="18" charset="0"/>
              </a:rPr>
              <a:t>make       shop               run             exercise   </a:t>
            </a:r>
          </a:p>
        </p:txBody>
      </p:sp>
      <p:sp>
        <p:nvSpPr>
          <p:cNvPr id="47115" name="Text Box 11"/>
          <p:cNvSpPr txBox="1">
            <a:spLocks noChangeArrowheads="1"/>
          </p:cNvSpPr>
          <p:nvPr/>
        </p:nvSpPr>
        <p:spPr bwMode="auto">
          <a:xfrm>
            <a:off x="0" y="4149725"/>
            <a:ext cx="86756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>
                <a:latin typeface="Times New Roman" pitchFamily="18" charset="0"/>
              </a:rPr>
              <a:t>mak</a:t>
            </a:r>
            <a:r>
              <a:rPr kumimoji="1" lang="en-US" altLang="zh-CN" sz="3600">
                <a:solidFill>
                  <a:srgbClr val="FF3399"/>
                </a:solidFill>
                <a:latin typeface="Times New Roman" pitchFamily="18" charset="0"/>
              </a:rPr>
              <a:t>ing</a:t>
            </a:r>
            <a:r>
              <a:rPr kumimoji="1" lang="en-US" altLang="zh-CN" sz="3600">
                <a:solidFill>
                  <a:srgbClr val="DF1717"/>
                </a:solidFill>
                <a:latin typeface="Times New Roman" pitchFamily="18" charset="0"/>
              </a:rPr>
              <a:t> </a:t>
            </a:r>
            <a:r>
              <a:rPr kumimoji="1" lang="en-US" altLang="zh-CN" sz="3600">
                <a:latin typeface="Times New Roman" pitchFamily="18" charset="0"/>
              </a:rPr>
              <a:t>   sho</a:t>
            </a:r>
            <a:r>
              <a:rPr kumimoji="1" lang="en-US" altLang="zh-CN" sz="3600">
                <a:solidFill>
                  <a:srgbClr val="FF0000"/>
                </a:solidFill>
                <a:latin typeface="Times New Roman" pitchFamily="18" charset="0"/>
              </a:rPr>
              <a:t>pp</a:t>
            </a:r>
            <a:r>
              <a:rPr kumimoji="1" lang="en-US" altLang="zh-CN" sz="3600">
                <a:solidFill>
                  <a:srgbClr val="0000FF"/>
                </a:solidFill>
                <a:latin typeface="Times New Roman" pitchFamily="18" charset="0"/>
              </a:rPr>
              <a:t>ing</a:t>
            </a:r>
            <a:r>
              <a:rPr kumimoji="1" lang="en-US" altLang="zh-CN" sz="3600">
                <a:latin typeface="Times New Roman" pitchFamily="18" charset="0"/>
              </a:rPr>
              <a:t>        ru</a:t>
            </a:r>
            <a:r>
              <a:rPr kumimoji="1" lang="en-US" altLang="zh-CN" sz="3600">
                <a:solidFill>
                  <a:srgbClr val="FF0000"/>
                </a:solidFill>
                <a:latin typeface="Times New Roman" pitchFamily="18" charset="0"/>
              </a:rPr>
              <a:t>nn</a:t>
            </a:r>
            <a:r>
              <a:rPr kumimoji="1" lang="en-US" altLang="zh-CN" sz="3600">
                <a:solidFill>
                  <a:srgbClr val="0000FF"/>
                </a:solidFill>
                <a:latin typeface="Times New Roman" pitchFamily="18" charset="0"/>
              </a:rPr>
              <a:t>ing </a:t>
            </a:r>
            <a:r>
              <a:rPr kumimoji="1" lang="en-US" altLang="zh-CN" sz="3600">
                <a:latin typeface="Times New Roman" pitchFamily="18" charset="0"/>
              </a:rPr>
              <a:t>     exercis</a:t>
            </a:r>
            <a:r>
              <a:rPr kumimoji="1" lang="en-US" altLang="zh-CN" sz="3600">
                <a:solidFill>
                  <a:srgbClr val="FF3399"/>
                </a:solidFill>
                <a:latin typeface="Times New Roman" pitchFamily="18" charset="0"/>
              </a:rPr>
              <a:t>ing</a:t>
            </a:r>
            <a:r>
              <a:rPr kumimoji="1" lang="en-US" altLang="zh-CN" sz="3600">
                <a:latin typeface="Times New Roman" pitchFamily="18" charset="0"/>
              </a:rPr>
              <a:t>    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  <p:bldP spid="47109" grpId="0"/>
      <p:bldP spid="47110" grpId="0"/>
      <p:bldP spid="47111" grpId="0"/>
      <p:bldP spid="47112" grpId="0"/>
      <p:bldP spid="47113" grpId="0"/>
      <p:bldP spid="47114" grpId="0"/>
      <p:bldP spid="471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1143000"/>
          </a:xfrm>
          <a:solidFill>
            <a:schemeClr val="bg1"/>
          </a:solidFill>
        </p:spPr>
        <p:txBody>
          <a:bodyPr/>
          <a:lstStyle/>
          <a:p>
            <a:r>
              <a:rPr lang="en-US" altLang="zh-CN" sz="4000"/>
              <a:t>What  </a:t>
            </a:r>
            <a:r>
              <a:rPr lang="en-US" altLang="zh-CN" sz="4000">
                <a:solidFill>
                  <a:schemeClr val="accent2"/>
                </a:solidFill>
              </a:rPr>
              <a:t>are</a:t>
            </a:r>
            <a:r>
              <a:rPr lang="en-US" altLang="zh-CN" sz="4000"/>
              <a:t>  you  do</a:t>
            </a:r>
            <a:r>
              <a:rPr lang="en-US" altLang="zh-CN" sz="4000">
                <a:solidFill>
                  <a:schemeClr val="accent2"/>
                </a:solidFill>
              </a:rPr>
              <a:t>ing</a:t>
            </a:r>
            <a:r>
              <a:rPr lang="en-US" altLang="zh-CN" sz="4000"/>
              <a:t>?</a:t>
            </a:r>
            <a:br>
              <a:rPr lang="en-US" altLang="zh-CN" sz="4000"/>
            </a:br>
            <a:r>
              <a:rPr lang="en-US" altLang="zh-CN" sz="4000"/>
              <a:t> I  am…</a:t>
            </a:r>
          </a:p>
        </p:txBody>
      </p:sp>
      <p:pic>
        <p:nvPicPr>
          <p:cNvPr id="39939" name="Picture 3" descr="swimming"/>
          <p:cNvPicPr>
            <a:picLocks noChangeAspect="1" noChangeArrowheads="1" noCrop="1"/>
          </p:cNvPicPr>
          <p:nvPr>
            <p:ph type="body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188" y="1989138"/>
            <a:ext cx="3327400" cy="1905000"/>
          </a:xfrm>
        </p:spPr>
      </p:pic>
      <p:pic>
        <p:nvPicPr>
          <p:cNvPr id="39940" name="Picture 4" descr="025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1557338"/>
            <a:ext cx="2227263" cy="223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971550" y="4292600"/>
            <a:ext cx="22320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/>
              <a:t>swim</a:t>
            </a:r>
            <a:r>
              <a:rPr lang="en-US" altLang="zh-CN" sz="3200" b="1">
                <a:solidFill>
                  <a:srgbClr val="FF0000"/>
                </a:solidFill>
              </a:rPr>
              <a:t>ming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5795963" y="4365625"/>
            <a:ext cx="2224087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/>
              <a:t>play</a:t>
            </a:r>
            <a:r>
              <a:rPr lang="en-US" altLang="zh-CN" sz="3200">
                <a:solidFill>
                  <a:srgbClr val="FF0000"/>
                </a:solidFill>
              </a:rPr>
              <a:t>ing </a:t>
            </a:r>
            <a:r>
              <a:rPr lang="en-US" altLang="zh-CN" sz="3200"/>
              <a:t>basketball</a:t>
            </a:r>
            <a:endParaRPr lang="zh-CN" altLang="en-US" sz="320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TA_0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/>
      <p:bldP spid="399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3"/>
          <p:cNvSpPr txBox="1">
            <a:spLocks noChangeArrowheads="1"/>
          </p:cNvSpPr>
          <p:nvPr/>
        </p:nvSpPr>
        <p:spPr bwMode="auto">
          <a:xfrm>
            <a:off x="250825" y="1989138"/>
            <a:ext cx="21605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600" b="1">
                <a:latin typeface="Times New Roman" pitchFamily="18" charset="0"/>
                <a:cs typeface="Times New Roman" pitchFamily="18" charset="0"/>
              </a:rPr>
              <a:t>cleaning</a:t>
            </a:r>
            <a:endParaRPr lang="en-US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55" name="Text Box 4"/>
          <p:cNvSpPr txBox="1">
            <a:spLocks noChangeArrowheads="1"/>
          </p:cNvSpPr>
          <p:nvPr/>
        </p:nvSpPr>
        <p:spPr bwMode="auto">
          <a:xfrm>
            <a:off x="5795963" y="1989138"/>
            <a:ext cx="223202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listen</a:t>
            </a:r>
            <a:r>
              <a:rPr lang="zh-CN" altLang="en-US" sz="3200" b="1">
                <a:solidFill>
                  <a:srgbClr val="0000CC"/>
                </a:solidFill>
                <a:latin typeface="Times New Roman" pitchFamily="18" charset="0"/>
              </a:rPr>
              <a:t>ing</a:t>
            </a:r>
            <a:r>
              <a:rPr lang="en-US" sz="32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en-US" altLang="zh-CN" sz="32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 CD </a:t>
            </a:r>
            <a:endParaRPr lang="en-US" sz="3200" b="1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56" name="Text Box 9"/>
          <p:cNvSpPr txBox="1">
            <a:spLocks noChangeArrowheads="1"/>
          </p:cNvSpPr>
          <p:nvPr/>
        </p:nvSpPr>
        <p:spPr bwMode="auto">
          <a:xfrm>
            <a:off x="2843213" y="2060575"/>
            <a:ext cx="2160587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reading a </a:t>
            </a:r>
            <a:endParaRPr lang="en-US" altLang="zh-CN" sz="32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newspaper</a:t>
            </a:r>
            <a:endParaRPr lang="en-US" sz="32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8" name="Picture 10" descr="clean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781300"/>
            <a:ext cx="2125662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9" name="Picture 12" descr="E:\图片库\动作\3034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3213100"/>
            <a:ext cx="2330450" cy="211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1" name="Picture 13" descr="E:\图片库\动作\听音乐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4"/>
          <a:stretch>
            <a:fillRect/>
          </a:stretch>
        </p:blipFill>
        <p:spPr bwMode="auto">
          <a:xfrm>
            <a:off x="5940425" y="3357563"/>
            <a:ext cx="1812925" cy="223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71" name="Rectangle 19"/>
          <p:cNvSpPr>
            <a:spLocks noChangeArrowheads="1"/>
          </p:cNvSpPr>
          <p:nvPr/>
        </p:nvSpPr>
        <p:spPr bwMode="auto">
          <a:xfrm>
            <a:off x="395288" y="188913"/>
            <a:ext cx="8229600" cy="1143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r>
              <a:rPr lang="en-US" altLang="zh-CN" sz="4000">
                <a:solidFill>
                  <a:schemeClr val="tx2"/>
                </a:solidFill>
              </a:rPr>
              <a:t>What  </a:t>
            </a:r>
            <a:r>
              <a:rPr lang="en-US" altLang="zh-CN" sz="4000">
                <a:solidFill>
                  <a:schemeClr val="accent2"/>
                </a:solidFill>
              </a:rPr>
              <a:t>are</a:t>
            </a:r>
            <a:r>
              <a:rPr lang="en-US" altLang="zh-CN" sz="4000">
                <a:solidFill>
                  <a:schemeClr val="tx2"/>
                </a:solidFill>
              </a:rPr>
              <a:t>  you  do</a:t>
            </a:r>
            <a:r>
              <a:rPr lang="en-US" altLang="zh-CN" sz="4000">
                <a:solidFill>
                  <a:schemeClr val="accent2"/>
                </a:solidFill>
              </a:rPr>
              <a:t>ing</a:t>
            </a:r>
            <a:r>
              <a:rPr lang="en-US" altLang="zh-CN" sz="4000">
                <a:solidFill>
                  <a:schemeClr val="tx2"/>
                </a:solidFill>
              </a:rPr>
              <a:t>?</a:t>
            </a:r>
            <a:br>
              <a:rPr lang="en-US" altLang="zh-CN" sz="4000">
                <a:solidFill>
                  <a:schemeClr val="tx2"/>
                </a:solidFill>
              </a:rPr>
            </a:br>
            <a:r>
              <a:rPr lang="en-US" altLang="zh-CN" sz="4000">
                <a:solidFill>
                  <a:schemeClr val="tx2"/>
                </a:solidFill>
              </a:rPr>
              <a:t> I  am…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autoUpdateAnimBg="0"/>
      <p:bldP spid="49155" grpId="0" autoUpdateAnimBg="0"/>
      <p:bldP spid="49156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2" name="Picture 14" descr="E:\图片库\动作\情境玩电脑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6338"/>
            <a:ext cx="223202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3" name="Text Box 9"/>
          <p:cNvSpPr txBox="1">
            <a:spLocks noChangeArrowheads="1"/>
          </p:cNvSpPr>
          <p:nvPr/>
        </p:nvSpPr>
        <p:spPr bwMode="auto">
          <a:xfrm>
            <a:off x="395288" y="2276475"/>
            <a:ext cx="21240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using the computer</a:t>
            </a:r>
          </a:p>
        </p:txBody>
      </p:sp>
      <p:pic>
        <p:nvPicPr>
          <p:cNvPr id="63494" name="Picture 2" descr="E:\图片库\动作\洗碗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0"/>
          <a:stretch>
            <a:fillRect/>
          </a:stretch>
        </p:blipFill>
        <p:spPr bwMode="auto">
          <a:xfrm>
            <a:off x="3635375" y="3860800"/>
            <a:ext cx="2233613" cy="179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5" name="Text Box 10"/>
          <p:cNvSpPr txBox="1">
            <a:spLocks noChangeArrowheads="1"/>
          </p:cNvSpPr>
          <p:nvPr/>
        </p:nvSpPr>
        <p:spPr bwMode="auto">
          <a:xfrm>
            <a:off x="3276600" y="2420938"/>
            <a:ext cx="194468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washing the dishes</a:t>
            </a:r>
            <a:endParaRPr lang="en-US" sz="320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3496" name="Picture 31" descr="E:\图片库\动作\a0124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3213100"/>
            <a:ext cx="2162175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7" name="Text Box 4"/>
          <p:cNvSpPr txBox="1">
            <a:spLocks noChangeArrowheads="1"/>
          </p:cNvSpPr>
          <p:nvPr/>
        </p:nvSpPr>
        <p:spPr bwMode="auto">
          <a:xfrm>
            <a:off x="6804025" y="2492375"/>
            <a:ext cx="20161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exercising</a:t>
            </a:r>
            <a:endParaRPr lang="en-US" sz="3200" b="1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498" name="Rectangle 10"/>
          <p:cNvSpPr>
            <a:spLocks noChangeArrowheads="1"/>
          </p:cNvSpPr>
          <p:nvPr/>
        </p:nvSpPr>
        <p:spPr bwMode="auto">
          <a:xfrm>
            <a:off x="395288" y="188913"/>
            <a:ext cx="8229600" cy="1143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r>
              <a:rPr lang="en-US" altLang="zh-CN" sz="4000">
                <a:solidFill>
                  <a:schemeClr val="tx2"/>
                </a:solidFill>
              </a:rPr>
              <a:t>What  </a:t>
            </a:r>
            <a:r>
              <a:rPr lang="en-US" altLang="zh-CN" sz="4000">
                <a:solidFill>
                  <a:schemeClr val="accent2"/>
                </a:solidFill>
              </a:rPr>
              <a:t>are</a:t>
            </a:r>
            <a:r>
              <a:rPr lang="en-US" altLang="zh-CN" sz="4000">
                <a:solidFill>
                  <a:schemeClr val="tx2"/>
                </a:solidFill>
              </a:rPr>
              <a:t>  you  do</a:t>
            </a:r>
            <a:r>
              <a:rPr lang="en-US" altLang="zh-CN" sz="4000">
                <a:solidFill>
                  <a:schemeClr val="accent2"/>
                </a:solidFill>
              </a:rPr>
              <a:t>ing</a:t>
            </a:r>
            <a:r>
              <a:rPr lang="en-US" altLang="zh-CN" sz="4000">
                <a:solidFill>
                  <a:schemeClr val="tx2"/>
                </a:solidFill>
              </a:rPr>
              <a:t>?</a:t>
            </a:r>
            <a:br>
              <a:rPr lang="en-US" altLang="zh-CN" sz="4000">
                <a:solidFill>
                  <a:schemeClr val="tx2"/>
                </a:solidFill>
              </a:rPr>
            </a:br>
            <a:r>
              <a:rPr lang="en-US" altLang="zh-CN" sz="4000">
                <a:solidFill>
                  <a:schemeClr val="tx2"/>
                </a:solidFill>
              </a:rPr>
              <a:t> I  am…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3" grpId="0" autoUpdateAnimBg="0"/>
      <p:bldP spid="63495" grpId="0" autoUpdateAnimBg="0"/>
      <p:bldP spid="63497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1" descr="图片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Rectangle 8"/>
          <p:cNvSpPr>
            <a:spLocks noChangeArrowheads="1"/>
          </p:cNvSpPr>
          <p:nvPr/>
        </p:nvSpPr>
        <p:spPr bwMode="auto">
          <a:xfrm>
            <a:off x="971550" y="334963"/>
            <a:ext cx="4572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4000" u="sng">
                <a:latin typeface="Times New Roman" pitchFamily="18" charset="0"/>
              </a:rPr>
              <a:t>What </a:t>
            </a:r>
            <a:r>
              <a:rPr kumimoji="1" lang="en-US" altLang="zh-CN" sz="4000" u="sng">
                <a:solidFill>
                  <a:srgbClr val="CC0066"/>
                </a:solidFill>
                <a:latin typeface="Times New Roman" pitchFamily="18" charset="0"/>
              </a:rPr>
              <a:t>are</a:t>
            </a:r>
            <a:r>
              <a:rPr kumimoji="1" lang="en-US" altLang="zh-CN" sz="4000" u="sng">
                <a:latin typeface="Times New Roman" pitchFamily="18" charset="0"/>
              </a:rPr>
              <a:t> you do</a:t>
            </a:r>
            <a:r>
              <a:rPr kumimoji="1" lang="en-US" altLang="zh-CN" sz="4000" u="sng">
                <a:solidFill>
                  <a:srgbClr val="CC0066"/>
                </a:solidFill>
                <a:latin typeface="Times New Roman" pitchFamily="18" charset="0"/>
              </a:rPr>
              <a:t>ing</a:t>
            </a:r>
            <a:r>
              <a:rPr kumimoji="1" lang="en-US" altLang="zh-CN" sz="4000" u="sng">
                <a:latin typeface="Times New Roman" pitchFamily="18" charset="0"/>
              </a:rPr>
              <a:t>?</a:t>
            </a:r>
            <a:r>
              <a:rPr kumimoji="1" lang="en-US" altLang="zh-CN" sz="4000">
                <a:latin typeface="Calibri" pitchFamily="34" charset="0"/>
              </a:rPr>
              <a:t> </a:t>
            </a:r>
          </a:p>
        </p:txBody>
      </p:sp>
      <p:sp>
        <p:nvSpPr>
          <p:cNvPr id="40964" name="Rectangle 9"/>
          <p:cNvSpPr>
            <a:spLocks noChangeArrowheads="1"/>
          </p:cNvSpPr>
          <p:nvPr/>
        </p:nvSpPr>
        <p:spPr bwMode="auto">
          <a:xfrm>
            <a:off x="6011863" y="404813"/>
            <a:ext cx="14271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4000">
                <a:latin typeface="Times New Roman" pitchFamily="18" charset="0"/>
              </a:rPr>
              <a:t>I’</a:t>
            </a:r>
            <a:r>
              <a:rPr kumimoji="1" lang="en-US" altLang="zh-CN" sz="4000">
                <a:solidFill>
                  <a:srgbClr val="CC0066"/>
                </a:solidFill>
                <a:latin typeface="Times New Roman" pitchFamily="18" charset="0"/>
              </a:rPr>
              <a:t>m</a:t>
            </a:r>
            <a:r>
              <a:rPr kumimoji="1" lang="en-US" altLang="zh-CN" sz="4000">
                <a:latin typeface="Times New Roman" pitchFamily="18" charset="0"/>
              </a:rPr>
              <a:t>…</a:t>
            </a:r>
          </a:p>
        </p:txBody>
      </p:sp>
      <p:pic>
        <p:nvPicPr>
          <p:cNvPr id="50187" name="Picture 11" descr="DSCN27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268413"/>
            <a:ext cx="3448050" cy="223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Picture 12" descr="DSCN269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268413"/>
            <a:ext cx="3600450" cy="223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900113" y="3432175"/>
            <a:ext cx="24415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200">
                <a:latin typeface="Times New Roman" pitchFamily="18" charset="0"/>
              </a:rPr>
              <a:t>read - read</a:t>
            </a:r>
            <a:r>
              <a:rPr kumimoji="1" lang="en-US" altLang="zh-CN" sz="3200">
                <a:solidFill>
                  <a:srgbClr val="CC0066"/>
                </a:solidFill>
                <a:latin typeface="Times New Roman" pitchFamily="18" charset="0"/>
              </a:rPr>
              <a:t>ing</a:t>
            </a: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5364163" y="3429000"/>
            <a:ext cx="26320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200">
                <a:latin typeface="Times New Roman" pitchFamily="18" charset="0"/>
              </a:rPr>
              <a:t>write -  writ</a:t>
            </a:r>
            <a:r>
              <a:rPr kumimoji="1" lang="en-US" altLang="zh-CN" sz="3200">
                <a:solidFill>
                  <a:srgbClr val="CC0066"/>
                </a:solidFill>
                <a:latin typeface="Times New Roman" pitchFamily="18" charset="0"/>
              </a:rPr>
              <a:t>ing</a:t>
            </a:r>
          </a:p>
        </p:txBody>
      </p:sp>
      <p:sp>
        <p:nvSpPr>
          <p:cNvPr id="50193" name="Rectangle 17"/>
          <p:cNvSpPr>
            <a:spLocks noChangeArrowheads="1"/>
          </p:cNvSpPr>
          <p:nvPr/>
        </p:nvSpPr>
        <p:spPr bwMode="auto">
          <a:xfrm>
            <a:off x="5508625" y="6281738"/>
            <a:ext cx="23272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200">
                <a:latin typeface="Times New Roman" pitchFamily="18" charset="0"/>
              </a:rPr>
              <a:t>run - run</a:t>
            </a:r>
            <a:r>
              <a:rPr kumimoji="1" lang="en-US" altLang="zh-CN" sz="3200">
                <a:solidFill>
                  <a:srgbClr val="CC0066"/>
                </a:solidFill>
                <a:latin typeface="Times New Roman" pitchFamily="18" charset="0"/>
              </a:rPr>
              <a:t>ning</a:t>
            </a:r>
          </a:p>
        </p:txBody>
      </p:sp>
      <p:sp>
        <p:nvSpPr>
          <p:cNvPr id="50195" name="Rectangle 19"/>
          <p:cNvSpPr>
            <a:spLocks noChangeArrowheads="1"/>
          </p:cNvSpPr>
          <p:nvPr/>
        </p:nvSpPr>
        <p:spPr bwMode="auto">
          <a:xfrm>
            <a:off x="539750" y="6281738"/>
            <a:ext cx="27590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200">
                <a:latin typeface="Times New Roman" pitchFamily="18" charset="0"/>
              </a:rPr>
              <a:t>clean - clean</a:t>
            </a:r>
            <a:r>
              <a:rPr kumimoji="1" lang="en-US" altLang="zh-CN" sz="3200">
                <a:solidFill>
                  <a:srgbClr val="CC0066"/>
                </a:solidFill>
                <a:latin typeface="Times New Roman" pitchFamily="18" charset="0"/>
              </a:rPr>
              <a:t>ing</a:t>
            </a:r>
          </a:p>
        </p:txBody>
      </p:sp>
      <p:pic>
        <p:nvPicPr>
          <p:cNvPr id="50196" name="Picture 20" descr="DSCN27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005263"/>
            <a:ext cx="3671888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98" name="Picture 22" descr="DSCN250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4005263"/>
            <a:ext cx="3671888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9" name="Oval 23"/>
          <p:cNvSpPr>
            <a:spLocks noChangeArrowheads="1"/>
          </p:cNvSpPr>
          <p:nvPr/>
        </p:nvSpPr>
        <p:spPr bwMode="auto">
          <a:xfrm>
            <a:off x="7235825" y="4797425"/>
            <a:ext cx="576263" cy="1152525"/>
          </a:xfrm>
          <a:prstGeom prst="ellipse">
            <a:avLst/>
          </a:prstGeom>
          <a:noFill/>
          <a:ln w="9525" algn="ctr">
            <a:solidFill>
              <a:srgbClr val="FF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0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50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0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50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50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0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50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9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31"/>
          <p:cNvSpPr txBox="1">
            <a:spLocks noChangeArrowheads="1"/>
          </p:cNvSpPr>
          <p:nvPr/>
        </p:nvSpPr>
        <p:spPr bwMode="auto">
          <a:xfrm>
            <a:off x="2590800" y="5410200"/>
            <a:ext cx="3886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2800" b="1">
              <a:latin typeface="Times New Roman" pitchFamily="18" charset="0"/>
            </a:endParaRPr>
          </a:p>
        </p:txBody>
      </p:sp>
      <p:sp>
        <p:nvSpPr>
          <p:cNvPr id="4099" name="Text Box 32"/>
          <p:cNvSpPr txBox="1">
            <a:spLocks noChangeArrowheads="1"/>
          </p:cNvSpPr>
          <p:nvPr/>
        </p:nvSpPr>
        <p:spPr bwMode="auto">
          <a:xfrm>
            <a:off x="2819400" y="5486400"/>
            <a:ext cx="3505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1600" b="1">
              <a:latin typeface="Times New Roman" pitchFamily="18" charset="0"/>
            </a:endParaRPr>
          </a:p>
        </p:txBody>
      </p:sp>
      <p:pic>
        <p:nvPicPr>
          <p:cNvPr id="4100" name="矩形 4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549275"/>
            <a:ext cx="3024188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WordArt 6"/>
          <p:cNvSpPr>
            <a:spLocks noChangeArrowheads="1" noChangeShapeType="1"/>
          </p:cNvSpPr>
          <p:nvPr/>
        </p:nvSpPr>
        <p:spPr bwMode="auto">
          <a:xfrm>
            <a:off x="1331913" y="1916113"/>
            <a:ext cx="6624637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>
                <a:ln w="9525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3333CC"/>
                </a:solidFill>
                <a:effectLst>
                  <a:outerShdw dist="35921" dir="2700000" algn="ctr" rotWithShape="0">
                    <a:srgbClr val="C0C0C0">
                      <a:alpha val="78999"/>
                    </a:srgbClr>
                  </a:outerShdw>
                </a:effectLst>
                <a:latin typeface="Times New Roman"/>
                <a:cs typeface="Times New Roman"/>
              </a:rPr>
              <a:t>I'm watching TV.</a:t>
            </a:r>
            <a:endParaRPr lang="zh-CN" altLang="en-US" sz="3600" b="1">
              <a:ln w="9525">
                <a:solidFill>
                  <a:srgbClr val="3333CC"/>
                </a:solidFill>
                <a:round/>
                <a:headEnd/>
                <a:tailEnd/>
              </a:ln>
              <a:solidFill>
                <a:srgbClr val="3333CC"/>
              </a:solidFill>
              <a:effectLst>
                <a:outerShdw dist="35921" dir="2700000" algn="ctr" rotWithShape="0">
                  <a:srgbClr val="C0C0C0">
                    <a:alpha val="78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4105" name="Picture 9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45"/>
          <a:stretch>
            <a:fillRect/>
          </a:stretch>
        </p:blipFill>
        <p:spPr bwMode="auto">
          <a:xfrm>
            <a:off x="2195513" y="2924175"/>
            <a:ext cx="4967287" cy="3440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6"/>
          <p:cNvSpPr>
            <a:spLocks noChangeArrowheads="1"/>
          </p:cNvSpPr>
          <p:nvPr/>
        </p:nvSpPr>
        <p:spPr bwMode="auto">
          <a:xfrm>
            <a:off x="1476375" y="5805488"/>
            <a:ext cx="4681538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They’re watching TV.</a:t>
            </a:r>
          </a:p>
        </p:txBody>
      </p:sp>
      <p:sp>
        <p:nvSpPr>
          <p:cNvPr id="54275" name="Rectangle 2"/>
          <p:cNvSpPr txBox="1">
            <a:spLocks noChangeArrowheads="1"/>
          </p:cNvSpPr>
          <p:nvPr/>
        </p:nvSpPr>
        <p:spPr bwMode="auto">
          <a:xfrm>
            <a:off x="1403350" y="4941888"/>
            <a:ext cx="45370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What are they doing?</a:t>
            </a:r>
            <a:r>
              <a:rPr lang="en-US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54277" name="Picture 5" descr="C:\Users\ysoh\AppData\Local\Microsoft\Windows\Temporary Internet Files\Content.IE5\CNMQD2I0\MP900422806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0"/>
            <a:ext cx="4679950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bldLvl="0"/>
      <p:bldP spid="5427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3" descr="E:\图片库\动作\3300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557338"/>
            <a:ext cx="2411413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299" name="Picture 2" descr="talking on the pho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765175"/>
            <a:ext cx="223837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0" name="Text Box 10"/>
          <p:cNvSpPr txBox="1">
            <a:spLocks noChangeArrowheads="1"/>
          </p:cNvSpPr>
          <p:nvPr/>
        </p:nvSpPr>
        <p:spPr bwMode="auto">
          <a:xfrm>
            <a:off x="5724525" y="1773238"/>
            <a:ext cx="20875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talking on the phone</a:t>
            </a:r>
            <a:endParaRPr lang="en-US" sz="320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301" name="Picture 5" descr="http://qcyn.sinaimg.cn/2010/1230/U5200P1032DT2010123008540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789363"/>
            <a:ext cx="2592387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2" name="Text Box 9"/>
          <p:cNvSpPr txBox="1">
            <a:spLocks noChangeArrowheads="1"/>
          </p:cNvSpPr>
          <p:nvPr/>
        </p:nvSpPr>
        <p:spPr bwMode="auto">
          <a:xfrm>
            <a:off x="250825" y="6021388"/>
            <a:ext cx="28082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latin typeface="Times New Roman" pitchFamily="18" charset="0"/>
                <a:cs typeface="Times New Roman" pitchFamily="18" charset="0"/>
              </a:rPr>
              <a:t>making soup</a:t>
            </a:r>
          </a:p>
        </p:txBody>
      </p:sp>
      <p:sp>
        <p:nvSpPr>
          <p:cNvPr id="55303" name="Text Box 4"/>
          <p:cNvSpPr txBox="1">
            <a:spLocks noChangeArrowheads="1"/>
          </p:cNvSpPr>
          <p:nvPr/>
        </p:nvSpPr>
        <p:spPr bwMode="auto">
          <a:xfrm>
            <a:off x="323850" y="2997200"/>
            <a:ext cx="20161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exercising</a:t>
            </a:r>
            <a:endParaRPr lang="en-US" sz="3200" b="1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304" name="Rectangle 2"/>
          <p:cNvSpPr txBox="1">
            <a:spLocks noChangeArrowheads="1"/>
          </p:cNvSpPr>
          <p:nvPr/>
        </p:nvSpPr>
        <p:spPr bwMode="auto">
          <a:xfrm>
            <a:off x="0" y="0"/>
            <a:ext cx="45370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What are they doing?</a:t>
            </a:r>
            <a:r>
              <a:rPr lang="en-US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5305" name="Rectangle 6"/>
          <p:cNvSpPr>
            <a:spLocks noChangeArrowheads="1"/>
          </p:cNvSpPr>
          <p:nvPr/>
        </p:nvSpPr>
        <p:spPr bwMode="auto">
          <a:xfrm>
            <a:off x="4787900" y="260350"/>
            <a:ext cx="4681538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They’re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55306" name="Picture 8" descr="C:\Users\ysoh\AppData\Local\Microsoft\Windows\Temporary Internet Files\Content.IE5\B4RXWLND\MP900401950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2924175"/>
            <a:ext cx="3052762" cy="31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5903913" y="6021388"/>
            <a:ext cx="32400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eating dinner</a:t>
            </a:r>
            <a:r>
              <a:rPr lang="en-US" altLang="zh-CN" sz="4000" b="1"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 autoUpdateAnimBg="0"/>
      <p:bldP spid="55302" grpId="0" autoUpdateAnimBg="0"/>
      <p:bldP spid="55303" grpId="0" autoUpdateAnimBg="0"/>
      <p:bldP spid="4403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514600"/>
            <a:ext cx="215900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5" name="Rectangle 4"/>
          <p:cNvSpPr>
            <a:spLocks noChangeArrowheads="1"/>
          </p:cNvSpPr>
          <p:nvPr/>
        </p:nvSpPr>
        <p:spPr bwMode="auto">
          <a:xfrm>
            <a:off x="685800" y="177800"/>
            <a:ext cx="4108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Calibri" pitchFamily="34" charset="0"/>
              </a:rPr>
              <a:t>What </a:t>
            </a:r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is</a:t>
            </a:r>
            <a:r>
              <a:rPr lang="en-US" altLang="zh-CN" sz="3600" b="1">
                <a:latin typeface="Calibri" pitchFamily="34" charset="0"/>
              </a:rPr>
              <a:t> he </a:t>
            </a:r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doing</a:t>
            </a:r>
            <a:r>
              <a:rPr lang="en-US" altLang="zh-CN" sz="3600" b="1">
                <a:latin typeface="Calibri" pitchFamily="34" charset="0"/>
              </a:rPr>
              <a:t>?</a:t>
            </a:r>
            <a:r>
              <a:rPr lang="en-US" altLang="zh-CN" sz="3200" b="1">
                <a:latin typeface="Calibri" pitchFamily="34" charset="0"/>
              </a:rPr>
              <a:t>    </a:t>
            </a:r>
            <a:endParaRPr lang="en-US" altLang="zh-CN" sz="3200">
              <a:latin typeface="Calibri" pitchFamily="34" charset="0"/>
            </a:endParaRPr>
          </a:p>
        </p:txBody>
      </p:sp>
      <p:sp>
        <p:nvSpPr>
          <p:cNvPr id="69636" name="Text Box 7"/>
          <p:cNvSpPr txBox="1">
            <a:spLocks noChangeArrowheads="1"/>
          </p:cNvSpPr>
          <p:nvPr/>
        </p:nvSpPr>
        <p:spPr bwMode="auto">
          <a:xfrm>
            <a:off x="838200" y="1066800"/>
            <a:ext cx="1962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Calibri" pitchFamily="34" charset="0"/>
              </a:rPr>
              <a:t> </a:t>
            </a:r>
            <a:r>
              <a:rPr lang="en-US" altLang="zh-CN" sz="3600" b="1">
                <a:latin typeface="Calibri" pitchFamily="34" charset="0"/>
              </a:rPr>
              <a:t>He is ….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0" y="4724400"/>
            <a:ext cx="35433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do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ing  homework</a:t>
            </a: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4114800" y="4724400"/>
            <a:ext cx="15160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read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ing</a:t>
            </a:r>
          </a:p>
        </p:txBody>
      </p:sp>
      <p:pic>
        <p:nvPicPr>
          <p:cNvPr id="8205" name="Picture 13" descr="jvf3r_yy[1]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362200"/>
            <a:ext cx="2133600" cy="191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6" name="Picture 14" descr="BD13764_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362200"/>
            <a:ext cx="169703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6948488" y="4868863"/>
            <a:ext cx="2971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play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ing football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500063" y="5516563"/>
            <a:ext cx="2736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Calibri" pitchFamily="34" charset="0"/>
              </a:rPr>
              <a:t>do</a:t>
            </a:r>
            <a:endParaRPr lang="en-US" altLang="zh-CN" sz="2800" b="1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2000250" y="5643563"/>
            <a:ext cx="25923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Calibri" pitchFamily="34" charset="0"/>
              </a:rPr>
              <a:t>do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ing</a:t>
            </a:r>
          </a:p>
        </p:txBody>
      </p:sp>
      <p:sp>
        <p:nvSpPr>
          <p:cNvPr id="12" name="AutoShape 13"/>
          <p:cNvSpPr>
            <a:spLocks noChangeArrowheads="1"/>
          </p:cNvSpPr>
          <p:nvPr/>
        </p:nvSpPr>
        <p:spPr bwMode="auto">
          <a:xfrm>
            <a:off x="1143000" y="5643563"/>
            <a:ext cx="792163" cy="360362"/>
          </a:xfrm>
          <a:prstGeom prst="rightArrow">
            <a:avLst>
              <a:gd name="adj1" fmla="val 50000"/>
              <a:gd name="adj2" fmla="val 54956"/>
            </a:avLst>
          </a:prstGeom>
          <a:solidFill>
            <a:srgbClr val="A4F8F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sz="2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3265488" y="5429250"/>
            <a:ext cx="2736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Calibri" pitchFamily="34" charset="0"/>
              </a:rPr>
              <a:t>read</a:t>
            </a: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5143500" y="5572125"/>
            <a:ext cx="25923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Calibri" pitchFamily="34" charset="0"/>
              </a:rPr>
              <a:t>read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ing</a:t>
            </a:r>
          </a:p>
        </p:txBody>
      </p:sp>
      <p:sp>
        <p:nvSpPr>
          <p:cNvPr id="15" name="AutoShape 13"/>
          <p:cNvSpPr>
            <a:spLocks noChangeArrowheads="1"/>
          </p:cNvSpPr>
          <p:nvPr/>
        </p:nvSpPr>
        <p:spPr bwMode="auto">
          <a:xfrm>
            <a:off x="4357688" y="5572125"/>
            <a:ext cx="792162" cy="360363"/>
          </a:xfrm>
          <a:prstGeom prst="rightArrow">
            <a:avLst>
              <a:gd name="adj1" fmla="val 50000"/>
              <a:gd name="adj2" fmla="val 54956"/>
            </a:avLst>
          </a:prstGeom>
          <a:solidFill>
            <a:srgbClr val="A4F8F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sz="2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5076825" y="6092825"/>
            <a:ext cx="11525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Calibri" pitchFamily="34" charset="0"/>
              </a:rPr>
              <a:t>play</a:t>
            </a:r>
          </a:p>
        </p:txBody>
      </p:sp>
      <p:sp>
        <p:nvSpPr>
          <p:cNvPr id="3" name="AutoShape 13"/>
          <p:cNvSpPr>
            <a:spLocks noChangeArrowheads="1"/>
          </p:cNvSpPr>
          <p:nvPr/>
        </p:nvSpPr>
        <p:spPr bwMode="auto">
          <a:xfrm>
            <a:off x="6227763" y="6165850"/>
            <a:ext cx="792162" cy="360363"/>
          </a:xfrm>
          <a:prstGeom prst="rightArrow">
            <a:avLst>
              <a:gd name="adj1" fmla="val 50000"/>
              <a:gd name="adj2" fmla="val 54956"/>
            </a:avLst>
          </a:prstGeom>
          <a:solidFill>
            <a:srgbClr val="A4F8F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sz="2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7019925" y="6021388"/>
            <a:ext cx="21240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Calibri" pitchFamily="34" charset="0"/>
              </a:rPr>
              <a:t>play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ing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 autoUpdateAnimBg="0"/>
      <p:bldP spid="8201" grpId="0" autoUpdateAnimBg="0"/>
      <p:bldP spid="8207" grpId="0" autoUpdateAnimBg="0"/>
      <p:bldP spid="10" grpId="0"/>
      <p:bldP spid="11" grpId="0"/>
      <p:bldP spid="12" grpId="0" animBg="1"/>
      <p:bldP spid="13" grpId="0"/>
      <p:bldP spid="14" grpId="0"/>
      <p:bldP spid="15" grpId="0" animBg="1"/>
      <p:bldP spid="2" grpId="0"/>
      <p:bldP spid="3" grpId="0" animBg="1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4"/>
          <p:cNvSpPr>
            <a:spLocks noChangeArrowheads="1"/>
          </p:cNvSpPr>
          <p:nvPr/>
        </p:nvSpPr>
        <p:spPr bwMode="auto">
          <a:xfrm>
            <a:off x="685800" y="177800"/>
            <a:ext cx="4286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Calibri" pitchFamily="34" charset="0"/>
              </a:rPr>
              <a:t>What </a:t>
            </a:r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is</a:t>
            </a:r>
            <a:r>
              <a:rPr lang="en-US" altLang="zh-CN" sz="3600" b="1">
                <a:latin typeface="Calibri" pitchFamily="34" charset="0"/>
              </a:rPr>
              <a:t> she </a:t>
            </a:r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doing</a:t>
            </a:r>
            <a:r>
              <a:rPr lang="en-US" altLang="zh-CN" sz="3600" b="1">
                <a:latin typeface="Calibri" pitchFamily="34" charset="0"/>
              </a:rPr>
              <a:t>?</a:t>
            </a:r>
            <a:r>
              <a:rPr lang="en-US" altLang="zh-CN" sz="3200" b="1">
                <a:latin typeface="Calibri" pitchFamily="34" charset="0"/>
              </a:rPr>
              <a:t>    </a:t>
            </a:r>
            <a:endParaRPr lang="en-US" altLang="zh-CN" sz="3200">
              <a:latin typeface="Calibri" pitchFamily="34" charset="0"/>
            </a:endParaRPr>
          </a:p>
        </p:txBody>
      </p:sp>
      <p:sp>
        <p:nvSpPr>
          <p:cNvPr id="70659" name="Text Box 6"/>
          <p:cNvSpPr txBox="1">
            <a:spLocks noChangeArrowheads="1"/>
          </p:cNvSpPr>
          <p:nvPr/>
        </p:nvSpPr>
        <p:spPr bwMode="auto">
          <a:xfrm>
            <a:off x="609600" y="838200"/>
            <a:ext cx="2114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Calibri" pitchFamily="34" charset="0"/>
              </a:rPr>
              <a:t> She is ….</a:t>
            </a: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762000" y="4876800"/>
            <a:ext cx="16287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clean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ing</a:t>
            </a: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3581400" y="4876800"/>
            <a:ext cx="15605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draw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ing</a:t>
            </a:r>
          </a:p>
        </p:txBody>
      </p:sp>
      <p:pic>
        <p:nvPicPr>
          <p:cNvPr id="9230" name="Picture 14" descr="0301243dpeople7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362200"/>
            <a:ext cx="1685925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1" name="Picture 15" descr="BD13713_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86000"/>
            <a:ext cx="2160588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6324600" y="4876800"/>
            <a:ext cx="1981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run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ning </a:t>
            </a:r>
          </a:p>
        </p:txBody>
      </p:sp>
      <p:pic>
        <p:nvPicPr>
          <p:cNvPr id="9233" name="Picture 17" descr="cleaning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438400"/>
            <a:ext cx="158432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71438" y="5516563"/>
            <a:ext cx="2736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Calibri" pitchFamily="34" charset="0"/>
              </a:rPr>
              <a:t>clean</a:t>
            </a:r>
            <a:endParaRPr lang="en-US" altLang="zh-CN" sz="2800" b="1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2000250" y="5500688"/>
            <a:ext cx="25923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Calibri" pitchFamily="34" charset="0"/>
              </a:rPr>
              <a:t>clean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ing</a:t>
            </a:r>
          </a:p>
        </p:txBody>
      </p:sp>
      <p:sp>
        <p:nvSpPr>
          <p:cNvPr id="12" name="AutoShape 13"/>
          <p:cNvSpPr>
            <a:spLocks noChangeArrowheads="1"/>
          </p:cNvSpPr>
          <p:nvPr/>
        </p:nvSpPr>
        <p:spPr bwMode="auto">
          <a:xfrm>
            <a:off x="1143000" y="5643563"/>
            <a:ext cx="792163" cy="360362"/>
          </a:xfrm>
          <a:prstGeom prst="rightArrow">
            <a:avLst>
              <a:gd name="adj1" fmla="val 50000"/>
              <a:gd name="adj2" fmla="val 54956"/>
            </a:avLst>
          </a:prstGeom>
          <a:solidFill>
            <a:srgbClr val="A4F8F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sz="2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1335088" y="1500188"/>
            <a:ext cx="2736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Calibri" pitchFamily="34" charset="0"/>
              </a:rPr>
              <a:t>draw</a:t>
            </a:r>
            <a:endParaRPr lang="en-US" altLang="zh-CN" sz="2800" b="1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3286125" y="1643063"/>
            <a:ext cx="25923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Calibri" pitchFamily="34" charset="0"/>
              </a:rPr>
              <a:t>draw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ing</a:t>
            </a:r>
          </a:p>
        </p:txBody>
      </p:sp>
      <p:sp>
        <p:nvSpPr>
          <p:cNvPr id="15" name="AutoShape 13"/>
          <p:cNvSpPr>
            <a:spLocks noChangeArrowheads="1"/>
          </p:cNvSpPr>
          <p:nvPr/>
        </p:nvSpPr>
        <p:spPr bwMode="auto">
          <a:xfrm>
            <a:off x="2428875" y="1643063"/>
            <a:ext cx="792163" cy="360362"/>
          </a:xfrm>
          <a:prstGeom prst="rightArrow">
            <a:avLst>
              <a:gd name="adj1" fmla="val 50000"/>
              <a:gd name="adj2" fmla="val 54956"/>
            </a:avLst>
          </a:prstGeom>
          <a:solidFill>
            <a:srgbClr val="A4F8F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sz="2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4714875" y="5730875"/>
            <a:ext cx="2736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Calibri" pitchFamily="34" charset="0"/>
              </a:rPr>
              <a:t>run</a:t>
            </a:r>
            <a:endParaRPr lang="en-US" altLang="zh-CN" sz="2800" b="1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6215063" y="5857875"/>
            <a:ext cx="25923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Calibri" pitchFamily="34" charset="0"/>
              </a:rPr>
              <a:t>run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ning</a:t>
            </a:r>
          </a:p>
        </p:txBody>
      </p:sp>
      <p:sp>
        <p:nvSpPr>
          <p:cNvPr id="18" name="AutoShape 13"/>
          <p:cNvSpPr>
            <a:spLocks noChangeArrowheads="1"/>
          </p:cNvSpPr>
          <p:nvPr/>
        </p:nvSpPr>
        <p:spPr bwMode="auto">
          <a:xfrm>
            <a:off x="5357813" y="5857875"/>
            <a:ext cx="792162" cy="360363"/>
          </a:xfrm>
          <a:prstGeom prst="rightArrow">
            <a:avLst>
              <a:gd name="adj1" fmla="val 50000"/>
              <a:gd name="adj2" fmla="val 54956"/>
            </a:avLst>
          </a:prstGeom>
          <a:solidFill>
            <a:srgbClr val="A4F8F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sz="28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5" grpId="0" autoUpdateAnimBg="0"/>
      <p:bldP spid="9226" grpId="0" autoUpdateAnimBg="0"/>
      <p:bldP spid="9232" grpId="0" autoUpdateAnimBg="0"/>
      <p:bldP spid="10" grpId="0"/>
      <p:bldP spid="11" grpId="0"/>
      <p:bldP spid="12" grpId="0" animBg="1"/>
      <p:bldP spid="13" grpId="0"/>
      <p:bldP spid="14" grpId="0"/>
      <p:bldP spid="15" grpId="0" animBg="1"/>
      <p:bldP spid="16" grpId="0"/>
      <p:bldP spid="17" grpId="0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WordArt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549275"/>
            <a:ext cx="3521075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1908175" y="5373688"/>
            <a:ext cx="54737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She’s using the computer.</a:t>
            </a:r>
            <a:r>
              <a:rPr lang="en-US" sz="3600" b="1">
                <a:solidFill>
                  <a:srgbClr val="0033CC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3316" name="Rectangle 2"/>
          <p:cNvSpPr txBox="1">
            <a:spLocks noChangeArrowheads="1"/>
          </p:cNvSpPr>
          <p:nvPr/>
        </p:nvSpPr>
        <p:spPr bwMode="auto">
          <a:xfrm>
            <a:off x="2557463" y="1628775"/>
            <a:ext cx="3960812" cy="90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What’s she doing?</a:t>
            </a:r>
            <a:r>
              <a:rPr lang="en-US" sz="36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3317" name="Picture 30" descr="E:\图片库\动作\3902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2779713"/>
            <a:ext cx="2305050" cy="241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/>
      <p:bldP spid="13316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1476375" y="5445125"/>
            <a:ext cx="5856288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He’s reading a newspaper.</a:t>
            </a:r>
          </a:p>
        </p:txBody>
      </p:sp>
      <p:sp>
        <p:nvSpPr>
          <p:cNvPr id="14339" name="Rectangle 2"/>
          <p:cNvSpPr txBox="1">
            <a:spLocks noChangeArrowheads="1"/>
          </p:cNvSpPr>
          <p:nvPr/>
        </p:nvSpPr>
        <p:spPr bwMode="auto">
          <a:xfrm>
            <a:off x="2411413" y="1196975"/>
            <a:ext cx="3744912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What’s he doing?</a:t>
            </a:r>
            <a:r>
              <a:rPr lang="en-US" sz="36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4340" name="Picture 26" descr="E:\图片库\动作\3217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9" t="5734" r="5254" b="5672"/>
          <a:stretch>
            <a:fillRect/>
          </a:stretch>
        </p:blipFill>
        <p:spPr bwMode="auto">
          <a:xfrm>
            <a:off x="3059113" y="2565400"/>
            <a:ext cx="2665412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/>
      <p:bldP spid="14339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2627313" y="5445125"/>
            <a:ext cx="3455987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She’s exercising.</a:t>
            </a:r>
            <a:r>
              <a:rPr lang="en-US" sz="3600" b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15363" name="Rectangle 2"/>
          <p:cNvSpPr txBox="1">
            <a:spLocks noChangeArrowheads="1"/>
          </p:cNvSpPr>
          <p:nvPr/>
        </p:nvSpPr>
        <p:spPr bwMode="auto">
          <a:xfrm>
            <a:off x="2339975" y="1125538"/>
            <a:ext cx="4032250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What’s she doing?</a:t>
            </a:r>
            <a:r>
              <a:rPr lang="en-US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5364" name="Picture 31" descr="E:\图片库\动作\a0124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420938"/>
            <a:ext cx="2162175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/>
      <p:bldP spid="1536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1476375" y="4876800"/>
            <a:ext cx="5113338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He’s washing the dishes.</a:t>
            </a:r>
          </a:p>
        </p:txBody>
      </p:sp>
      <p:sp>
        <p:nvSpPr>
          <p:cNvPr id="16387" name="Rectangle 2"/>
          <p:cNvSpPr txBox="1">
            <a:spLocks noChangeArrowheads="1"/>
          </p:cNvSpPr>
          <p:nvPr/>
        </p:nvSpPr>
        <p:spPr bwMode="auto">
          <a:xfrm>
            <a:off x="1979613" y="1125538"/>
            <a:ext cx="453707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What’s he doing?</a:t>
            </a:r>
            <a:r>
              <a:rPr lang="en-US" sz="36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6388" name="Picture 2" descr="E:\图片库\动作\洗碗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3"/>
          <a:stretch>
            <a:fillRect/>
          </a:stretch>
        </p:blipFill>
        <p:spPr bwMode="auto">
          <a:xfrm>
            <a:off x="3059113" y="2565400"/>
            <a:ext cx="2520950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/>
      <p:bldP spid="16387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6"/>
          <p:cNvSpPr>
            <a:spLocks noChangeArrowheads="1"/>
          </p:cNvSpPr>
          <p:nvPr/>
        </p:nvSpPr>
        <p:spPr bwMode="auto">
          <a:xfrm>
            <a:off x="2411413" y="5229225"/>
            <a:ext cx="3097212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She’s cleaning.</a:t>
            </a:r>
          </a:p>
        </p:txBody>
      </p:sp>
      <p:sp>
        <p:nvSpPr>
          <p:cNvPr id="17411" name="Rectangle 2"/>
          <p:cNvSpPr txBox="1">
            <a:spLocks noChangeArrowheads="1"/>
          </p:cNvSpPr>
          <p:nvPr/>
        </p:nvSpPr>
        <p:spPr bwMode="auto">
          <a:xfrm>
            <a:off x="1979613" y="981075"/>
            <a:ext cx="381635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What’s she doing?</a:t>
            </a:r>
            <a:r>
              <a:rPr lang="en-US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7412" name="Picture 25" descr="E:\图片库\动作\扫地2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2349500"/>
            <a:ext cx="2428875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/>
      <p:bldP spid="174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4"/>
          <p:cNvSpPr txBox="1">
            <a:spLocks noChangeArrowheads="1"/>
          </p:cNvSpPr>
          <p:nvPr/>
        </p:nvSpPr>
        <p:spPr bwMode="auto">
          <a:xfrm>
            <a:off x="2195513" y="5526088"/>
            <a:ext cx="4608512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He’s making soup.</a:t>
            </a:r>
          </a:p>
        </p:txBody>
      </p:sp>
      <p:sp>
        <p:nvSpPr>
          <p:cNvPr id="18435" name="Rectangle 2"/>
          <p:cNvSpPr txBox="1">
            <a:spLocks noChangeArrowheads="1"/>
          </p:cNvSpPr>
          <p:nvPr/>
        </p:nvSpPr>
        <p:spPr bwMode="auto">
          <a:xfrm>
            <a:off x="2124075" y="981075"/>
            <a:ext cx="388937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What’s he doing?</a:t>
            </a:r>
            <a:r>
              <a:rPr lang="en-US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8436" name="Picture 22" descr="http://www.photophoto.cn/m5/021/006/02100600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2205038"/>
            <a:ext cx="2376488" cy="299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/>
      <p:bldP spid="184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WordArt 5"/>
          <p:cNvSpPr>
            <a:spLocks noChangeArrowheads="1" noChangeShapeType="1" noTextEdit="1"/>
          </p:cNvSpPr>
          <p:nvPr/>
        </p:nvSpPr>
        <p:spPr bwMode="auto">
          <a:xfrm>
            <a:off x="2484438" y="476250"/>
            <a:ext cx="4175125" cy="14414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8000"/>
                    </a:srgbClr>
                  </a:outerShdw>
                </a:effectLst>
                <a:latin typeface="Times New Roman"/>
                <a:cs typeface="Times New Roman"/>
              </a:rPr>
              <a:t>Section A 1</a:t>
            </a:r>
          </a:p>
          <a:p>
            <a:pPr algn="ctr"/>
            <a:r>
              <a:rPr lang="en-US" altLang="zh-CN" sz="3600" b="1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8000"/>
                    </a:srgbClr>
                  </a:outerShdw>
                </a:effectLst>
                <a:latin typeface="Times New Roman"/>
                <a:cs typeface="Times New Roman"/>
              </a:rPr>
              <a:t>1a-2d</a:t>
            </a:r>
            <a:endParaRPr lang="zh-CN" altLang="en-US" sz="3600" b="1"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78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1212850" y="5481638"/>
            <a:ext cx="842963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2400" b="1" i="1">
                <a:solidFill>
                  <a:srgbClr val="006600"/>
                </a:solidFill>
                <a:latin typeface="Comic Sans MS" pitchFamily="66" charset="0"/>
              </a:rPr>
              <a:t>     </a:t>
            </a:r>
            <a:endParaRPr lang="en-US" sz="2400" b="1" i="1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/>
            <a:r>
              <a:rPr lang="en-US" sz="2400" b="1" i="1">
                <a:solidFill>
                  <a:srgbClr val="FF0000"/>
                </a:solidFill>
                <a:latin typeface="Comic Sans MS" pitchFamily="66" charset="0"/>
              </a:rPr>
              <a:t>    </a:t>
            </a:r>
          </a:p>
          <a:p>
            <a:pPr eaLnBrk="1" hangingPunct="1"/>
            <a:endParaRPr lang="en-US" sz="2400" b="1" i="1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5124" name="Picture 7" descr="http://down.kpzhe.com/kpzhe_rar/attachment/201005/11/3_1273579802hyIV.eps.thumb_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2276475"/>
            <a:ext cx="4598987" cy="436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6"/>
          <p:cNvSpPr>
            <a:spLocks noChangeArrowheads="1"/>
          </p:cNvSpPr>
          <p:nvPr/>
        </p:nvSpPr>
        <p:spPr bwMode="auto">
          <a:xfrm>
            <a:off x="1692275" y="5445125"/>
            <a:ext cx="55451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She’s talking on the phone.</a:t>
            </a:r>
          </a:p>
        </p:txBody>
      </p:sp>
      <p:sp>
        <p:nvSpPr>
          <p:cNvPr id="19459" name="Rectangle 2"/>
          <p:cNvSpPr txBox="1">
            <a:spLocks noChangeArrowheads="1"/>
          </p:cNvSpPr>
          <p:nvPr/>
        </p:nvSpPr>
        <p:spPr bwMode="auto">
          <a:xfrm>
            <a:off x="2339975" y="987425"/>
            <a:ext cx="3960813" cy="90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What’s she doing?</a:t>
            </a:r>
            <a:r>
              <a:rPr lang="en-US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4200525" y="37576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7"/>
          <a:stretch>
            <a:fillRect/>
          </a:stretch>
        </p:blipFill>
        <p:spPr bwMode="auto">
          <a:xfrm>
            <a:off x="2771775" y="2133600"/>
            <a:ext cx="3265488" cy="275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24"/>
          <p:cNvSpPr txBox="1">
            <a:spLocks noChangeArrowheads="1"/>
          </p:cNvSpPr>
          <p:nvPr/>
        </p:nvSpPr>
        <p:spPr bwMode="auto">
          <a:xfrm>
            <a:off x="541338" y="3432175"/>
            <a:ext cx="5686425" cy="2068513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sz="3600" b="1">
                <a:latin typeface="Times New Roman" pitchFamily="18" charset="0"/>
                <a:cs typeface="Times New Roman" pitchFamily="18" charset="0"/>
              </a:rPr>
              <a:t>a. Jenny ___</a:t>
            </a:r>
          </a:p>
          <a:p>
            <a:pPr eaLnBrk="1" hangingPunct="1">
              <a:lnSpc>
                <a:spcPct val="120000"/>
              </a:lnSpc>
            </a:pPr>
            <a:r>
              <a:rPr lang="en-US" sz="3600" b="1">
                <a:latin typeface="Times New Roman" pitchFamily="18" charset="0"/>
                <a:cs typeface="Times New Roman" pitchFamily="18" charset="0"/>
              </a:rPr>
              <a:t>b. John ___</a:t>
            </a:r>
          </a:p>
          <a:p>
            <a:pPr eaLnBrk="1" hangingPunct="1">
              <a:lnSpc>
                <a:spcPct val="120000"/>
              </a:lnSpc>
            </a:pPr>
            <a:r>
              <a:rPr lang="en-US" sz="3600" b="1">
                <a:latin typeface="Times New Roman" pitchFamily="18" charset="0"/>
                <a:cs typeface="Times New Roman" pitchFamily="18" charset="0"/>
              </a:rPr>
              <a:t>c. Dave and Mary ___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1341438"/>
            <a:ext cx="8064500" cy="1655762"/>
          </a:xfrm>
        </p:spPr>
        <p:txBody>
          <a:bodyPr/>
          <a:lstStyle/>
          <a:p>
            <a:pPr algn="l">
              <a:lnSpc>
                <a:spcPct val="120000"/>
              </a:lnSpc>
            </a:pPr>
            <a:r>
              <a:rPr lang="en-US" sz="3600" b="1">
                <a:solidFill>
                  <a:srgbClr val="FF0000"/>
                </a:solidFill>
              </a:rPr>
              <a:t>1b</a:t>
            </a:r>
            <a:r>
              <a:rPr lang="zh-CN" altLang="en-US" sz="3600" b="1"/>
              <a:t> </a:t>
            </a:r>
            <a:r>
              <a:rPr lang="en-US" sz="36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Listen. What are these people </a:t>
            </a:r>
            <a:br>
              <a:rPr lang="en-US" sz="36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zh-CN" altLang="en-US" sz="3600" b="1">
                <a:solidFill>
                  <a:srgbClr val="7030A0"/>
                </a:solidFill>
                <a:latin typeface="Times New Roman" pitchFamily="18" charset="0"/>
              </a:rPr>
              <a:t>      </a:t>
            </a:r>
            <a:r>
              <a:rPr lang="en-US" sz="36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doing? Write the numbers from 1a.</a:t>
            </a:r>
          </a:p>
        </p:txBody>
      </p:sp>
      <p:sp>
        <p:nvSpPr>
          <p:cNvPr id="12292" name="矩形 17"/>
          <p:cNvSpPr>
            <a:spLocks noChangeArrowheads="1"/>
          </p:cNvSpPr>
          <p:nvPr/>
        </p:nvSpPr>
        <p:spPr bwMode="auto">
          <a:xfrm>
            <a:off x="2484438" y="3500438"/>
            <a:ext cx="503237" cy="504825"/>
          </a:xfrm>
          <a:prstGeom prst="rect">
            <a:avLst/>
          </a:prstGeom>
          <a:solidFill>
            <a:schemeClr val="accent1"/>
          </a:solidFill>
          <a:ln w="25400">
            <a:solidFill>
              <a:srgbClr val="89A4A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cs typeface="Times New Roman" pitchFamily="18" charset="0"/>
              </a:rPr>
              <a:t>1</a:t>
            </a:r>
          </a:p>
        </p:txBody>
      </p:sp>
      <p:sp>
        <p:nvSpPr>
          <p:cNvPr id="12293" name="矩形 18"/>
          <p:cNvSpPr>
            <a:spLocks noChangeArrowheads="1"/>
          </p:cNvSpPr>
          <p:nvPr/>
        </p:nvSpPr>
        <p:spPr bwMode="auto">
          <a:xfrm>
            <a:off x="2268538" y="4219575"/>
            <a:ext cx="504825" cy="504825"/>
          </a:xfrm>
          <a:prstGeom prst="rect">
            <a:avLst/>
          </a:prstGeom>
          <a:solidFill>
            <a:schemeClr val="accent1"/>
          </a:solidFill>
          <a:ln w="25400">
            <a:solidFill>
              <a:srgbClr val="89A4A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cs typeface="Times New Roman" pitchFamily="18" charset="0"/>
              </a:rPr>
              <a:t>8</a:t>
            </a:r>
          </a:p>
        </p:txBody>
      </p:sp>
      <p:sp>
        <p:nvSpPr>
          <p:cNvPr id="12294" name="矩形 19"/>
          <p:cNvSpPr>
            <a:spLocks noChangeArrowheads="1"/>
          </p:cNvSpPr>
          <p:nvPr/>
        </p:nvSpPr>
        <p:spPr bwMode="auto">
          <a:xfrm>
            <a:off x="4284663" y="4868863"/>
            <a:ext cx="503237" cy="503237"/>
          </a:xfrm>
          <a:prstGeom prst="rect">
            <a:avLst/>
          </a:prstGeom>
          <a:solidFill>
            <a:schemeClr val="accent1"/>
          </a:solidFill>
          <a:ln w="25400">
            <a:solidFill>
              <a:srgbClr val="89A4A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cs typeface="Times New Roman" pitchFamily="18" charset="0"/>
              </a:rPr>
              <a:t>5</a:t>
            </a:r>
          </a:p>
        </p:txBody>
      </p:sp>
      <p:pic>
        <p:nvPicPr>
          <p:cNvPr id="12295" name="矩形 2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404813"/>
            <a:ext cx="3368675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Section A1b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549275"/>
            <a:ext cx="1160462" cy="1160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22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33268" fill="hold"/>
                                        <p:tgtEl>
                                          <p:spTgt spid="122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7"/>
                  </p:tgtEl>
                </p:cond>
              </p:nextCondLst>
            </p:seq>
            <p:audio>
              <p:cMediaNode>
                <p:cTn id="4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297"/>
                </p:tgtEl>
              </p:cMediaNode>
            </p:audio>
          </p:childTnLst>
        </p:cTn>
      </p:par>
    </p:tnLst>
    <p:bldLst>
      <p:bldP spid="12290" grpId="0" bldLvl="0" animBg="1" autoUpdateAnimBg="0"/>
      <p:bldP spid="12291" grpId="0" autoUpdateAnimBg="0"/>
      <p:bldP spid="12292" grpId="0" bldLvl="0" animBg="1" autoUpdateAnimBg="0"/>
      <p:bldP spid="12293" grpId="0" bldLvl="0" animBg="1" autoUpdateAnimBg="0"/>
      <p:bldP spid="12294" grpId="0" bldLvl="0" animBg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标注 13"/>
          <p:cNvSpPr>
            <a:spLocks noChangeArrowheads="1"/>
          </p:cNvSpPr>
          <p:nvPr/>
        </p:nvSpPr>
        <p:spPr bwMode="auto">
          <a:xfrm>
            <a:off x="5437188" y="3286125"/>
            <a:ext cx="3419475" cy="1152525"/>
          </a:xfrm>
          <a:prstGeom prst="wedgeRectCallout">
            <a:avLst>
              <a:gd name="adj1" fmla="val -37648"/>
              <a:gd name="adj2" fmla="val 70306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She’s talking on the phone.</a:t>
            </a:r>
            <a:endParaRPr lang="zh-CN" altLang="en-US" sz="32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1507" name="Rectangle 2"/>
          <p:cNvSpPr txBox="1">
            <a:spLocks noChangeArrowheads="1"/>
          </p:cNvSpPr>
          <p:nvPr/>
        </p:nvSpPr>
        <p:spPr bwMode="auto">
          <a:xfrm>
            <a:off x="2195513" y="117475"/>
            <a:ext cx="6408737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3600" b="1">
                <a:solidFill>
                  <a:srgbClr val="3333CC"/>
                </a:solidFill>
                <a:latin typeface="Times New Roman" pitchFamily="18" charset="0"/>
              </a:rPr>
              <a:t>1c</a:t>
            </a:r>
            <a:r>
              <a:rPr lang="zh-CN" altLang="en-US" sz="3600" b="1">
                <a:latin typeface="Times New Roman" pitchFamily="18" charset="0"/>
              </a:rPr>
              <a:t> </a:t>
            </a:r>
            <a:r>
              <a:rPr lang="en-US" sz="36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Ask and answer questions </a:t>
            </a:r>
          </a:p>
          <a:p>
            <a:r>
              <a:rPr lang="zh-CN" altLang="en-US" sz="3600" b="1">
                <a:solidFill>
                  <a:srgbClr val="00B050"/>
                </a:solidFill>
                <a:latin typeface="Times New Roman" pitchFamily="18" charset="0"/>
              </a:rPr>
              <a:t>     </a:t>
            </a:r>
            <a:r>
              <a:rPr lang="en-US" sz="36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about what people are doing </a:t>
            </a:r>
          </a:p>
          <a:p>
            <a:r>
              <a:rPr lang="zh-CN" altLang="en-US" sz="3600" b="1">
                <a:solidFill>
                  <a:srgbClr val="00B050"/>
                </a:solidFill>
                <a:latin typeface="Times New Roman" pitchFamily="18" charset="0"/>
              </a:rPr>
              <a:t>     </a:t>
            </a:r>
            <a:r>
              <a:rPr lang="en-US" sz="36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in 1a. </a:t>
            </a:r>
          </a:p>
        </p:txBody>
      </p:sp>
      <p:sp>
        <p:nvSpPr>
          <p:cNvPr id="21508" name="矩形标注 12"/>
          <p:cNvSpPr>
            <a:spLocks noChangeArrowheads="1"/>
          </p:cNvSpPr>
          <p:nvPr/>
        </p:nvSpPr>
        <p:spPr bwMode="auto">
          <a:xfrm>
            <a:off x="180975" y="3502025"/>
            <a:ext cx="3635375" cy="790575"/>
          </a:xfrm>
          <a:prstGeom prst="wedgeRectCallout">
            <a:avLst>
              <a:gd name="adj1" fmla="val 24412"/>
              <a:gd name="adj2" fmla="val 102981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What’s she doing?</a:t>
            </a:r>
            <a:endParaRPr lang="zh-CN" altLang="en-US" sz="3200" b="1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21509" name="矩形 1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160588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2" descr="E:\图片库\人物\1182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4724400"/>
            <a:ext cx="1817688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3" descr="E:\图片库\人物\2433.t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4725988"/>
            <a:ext cx="1800225" cy="188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6"/>
          <a:stretch>
            <a:fillRect/>
          </a:stretch>
        </p:blipFill>
        <p:spPr bwMode="auto">
          <a:xfrm>
            <a:off x="4140200" y="1557338"/>
            <a:ext cx="1889125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ldLvl="0" animBg="1" autoUpdateAnimBg="0"/>
      <p:bldP spid="21507" grpId="0" autoUpdateAnimBg="0"/>
      <p:bldP spid="21508" grpId="0" bldLvl="0" animBg="1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圆角矩形标注 8"/>
          <p:cNvSpPr>
            <a:spLocks noChangeArrowheads="1"/>
          </p:cNvSpPr>
          <p:nvPr/>
        </p:nvSpPr>
        <p:spPr bwMode="auto">
          <a:xfrm>
            <a:off x="1619250" y="1916113"/>
            <a:ext cx="4248150" cy="719137"/>
          </a:xfrm>
          <a:prstGeom prst="wedgeRoundRectCallout">
            <a:avLst>
              <a:gd name="adj1" fmla="val -60426"/>
              <a:gd name="adj2" fmla="val 23287"/>
              <a:gd name="adj3" fmla="val 16667"/>
            </a:avLst>
          </a:prstGeom>
          <a:noFill/>
          <a:ln w="254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What’s he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doing?</a:t>
            </a:r>
          </a:p>
        </p:txBody>
      </p:sp>
      <p:sp>
        <p:nvSpPr>
          <p:cNvPr id="22531" name="圆角矩形标注 9"/>
          <p:cNvSpPr>
            <a:spLocks noChangeArrowheads="1"/>
          </p:cNvSpPr>
          <p:nvPr/>
        </p:nvSpPr>
        <p:spPr bwMode="auto">
          <a:xfrm>
            <a:off x="827088" y="2997200"/>
            <a:ext cx="5038725" cy="793750"/>
          </a:xfrm>
          <a:prstGeom prst="wedgeRoundRectCallout">
            <a:avLst>
              <a:gd name="adj1" fmla="val 57213"/>
              <a:gd name="adj2" fmla="val 37602"/>
              <a:gd name="adj3" fmla="val 16667"/>
            </a:avLst>
          </a:prstGeom>
          <a:noFill/>
          <a:ln w="254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He’s making soup.</a:t>
            </a:r>
          </a:p>
        </p:txBody>
      </p:sp>
      <p:sp>
        <p:nvSpPr>
          <p:cNvPr id="22532" name="圆角矩形标注 10"/>
          <p:cNvSpPr>
            <a:spLocks noChangeArrowheads="1"/>
          </p:cNvSpPr>
          <p:nvPr/>
        </p:nvSpPr>
        <p:spPr bwMode="auto">
          <a:xfrm>
            <a:off x="1763713" y="4076700"/>
            <a:ext cx="4321175" cy="720725"/>
          </a:xfrm>
          <a:prstGeom prst="wedgeRoundRectCallout">
            <a:avLst>
              <a:gd name="adj1" fmla="val -60838"/>
              <a:gd name="adj2" fmla="val 38546"/>
              <a:gd name="adj3" fmla="val 16667"/>
            </a:avLst>
          </a:prstGeom>
          <a:noFill/>
          <a:ln w="254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What’s he doing?</a:t>
            </a:r>
          </a:p>
        </p:txBody>
      </p:sp>
      <p:sp>
        <p:nvSpPr>
          <p:cNvPr id="22533" name="圆角矩形标注 11"/>
          <p:cNvSpPr>
            <a:spLocks noChangeArrowheads="1"/>
          </p:cNvSpPr>
          <p:nvPr/>
        </p:nvSpPr>
        <p:spPr bwMode="auto">
          <a:xfrm>
            <a:off x="1619250" y="5373688"/>
            <a:ext cx="3292475" cy="1177925"/>
          </a:xfrm>
          <a:prstGeom prst="wedgeRoundRectCallout">
            <a:avLst>
              <a:gd name="adj1" fmla="val 53759"/>
              <a:gd name="adj2" fmla="val -41778"/>
              <a:gd name="adj3" fmla="val 16667"/>
            </a:avLst>
          </a:prstGeom>
          <a:noFill/>
          <a:ln w="254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He’s washing the dishes.</a:t>
            </a:r>
          </a:p>
        </p:txBody>
      </p:sp>
      <p:pic>
        <p:nvPicPr>
          <p:cNvPr id="22534" name="Picture 10" descr="E:\图片库\人物\0736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916113"/>
            <a:ext cx="1001712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11" descr="E:\图片库\人物\0742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350" y="2825750"/>
            <a:ext cx="1430338" cy="125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12" descr="E:\图片库\人物\1182.t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835400"/>
            <a:ext cx="931862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13" descr="E:\图片库\人物\1158.t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4768850"/>
            <a:ext cx="1362075" cy="130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8" name="Picture 22" descr="http://www.photophoto.cn/m5/021/006/021006002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260350"/>
            <a:ext cx="1958975" cy="247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9" name="Picture 2" descr="E:\图片库\动作\洗碗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7"/>
          <a:stretch>
            <a:fillRect/>
          </a:stretch>
        </p:blipFill>
        <p:spPr bwMode="auto">
          <a:xfrm>
            <a:off x="6805613" y="4768850"/>
            <a:ext cx="1992312" cy="169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40" name="Group 5"/>
          <p:cNvGrpSpPr>
            <a:grpSpLocks/>
          </p:cNvGrpSpPr>
          <p:nvPr/>
        </p:nvGrpSpPr>
        <p:grpSpPr bwMode="auto">
          <a:xfrm>
            <a:off x="323850" y="0"/>
            <a:ext cx="1152525" cy="1039813"/>
            <a:chOff x="-144" y="192"/>
            <a:chExt cx="3267" cy="3414"/>
          </a:xfrm>
        </p:grpSpPr>
        <p:pic>
          <p:nvPicPr>
            <p:cNvPr id="22541" name="Picture 6" descr="钟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4" y="192"/>
              <a:ext cx="3267" cy="3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42" name="Line 7"/>
            <p:cNvSpPr>
              <a:spLocks noChangeShapeType="1"/>
            </p:cNvSpPr>
            <p:nvPr/>
          </p:nvSpPr>
          <p:spPr bwMode="auto">
            <a:xfrm rot="7417571" flipV="1">
              <a:off x="1233" y="2140"/>
              <a:ext cx="476" cy="35"/>
            </a:xfrm>
            <a:prstGeom prst="line">
              <a:avLst/>
            </a:prstGeom>
            <a:noFill/>
            <a:ln w="28575">
              <a:solidFill>
                <a:srgbClr val="00CC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2543" name="Line 8"/>
            <p:cNvSpPr>
              <a:spLocks noChangeShapeType="1"/>
            </p:cNvSpPr>
            <p:nvPr/>
          </p:nvSpPr>
          <p:spPr bwMode="auto">
            <a:xfrm flipV="1">
              <a:off x="1584" y="1311"/>
              <a:ext cx="0" cy="657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2544" name="Oval 9"/>
            <p:cNvSpPr>
              <a:spLocks noChangeArrowheads="1"/>
            </p:cNvSpPr>
            <p:nvPr/>
          </p:nvSpPr>
          <p:spPr bwMode="auto">
            <a:xfrm>
              <a:off x="1584" y="1920"/>
              <a:ext cx="48" cy="48"/>
            </a:xfrm>
            <a:prstGeom prst="ellipse">
              <a:avLst/>
            </a:prstGeom>
            <a:solidFill>
              <a:srgbClr val="FF0000"/>
            </a:solidFill>
            <a:ln w="571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sp>
        <p:nvSpPr>
          <p:cNvPr id="4115" name="Text Box 19"/>
          <p:cNvSpPr txBox="1">
            <a:spLocks noChangeArrowheads="1"/>
          </p:cNvSpPr>
          <p:nvPr/>
        </p:nvSpPr>
        <p:spPr bwMode="auto">
          <a:xfrm>
            <a:off x="1692275" y="260350"/>
            <a:ext cx="41036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400" b="1">
                <a:latin typeface="Calibri" pitchFamily="34" charset="0"/>
                <a:ea typeface="黑体" pitchFamily="49" charset="-122"/>
              </a:rPr>
              <a:t>It’s </a:t>
            </a:r>
            <a:r>
              <a:rPr kumimoji="1" lang="en-US" altLang="zh-CN" sz="4400" b="1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7</a:t>
            </a:r>
            <a:r>
              <a:rPr kumimoji="1" lang="en-US" altLang="zh-CN" sz="4400" b="1">
                <a:latin typeface="Calibri" pitchFamily="34" charset="0"/>
                <a:ea typeface="黑体" pitchFamily="49" charset="-122"/>
              </a:rPr>
              <a:t> o’clock.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ldLvl="0" animBg="1" autoUpdateAnimBg="0"/>
      <p:bldP spid="22531" grpId="0" bldLvl="0" animBg="1" autoUpdateAnimBg="0"/>
      <p:bldP spid="22532" grpId="0" bldLvl="0" animBg="1" autoUpdateAnimBg="0"/>
      <p:bldP spid="22533" grpId="0" bldLvl="0" animBg="1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标注 13"/>
          <p:cNvSpPr>
            <a:spLocks noChangeArrowheads="1"/>
          </p:cNvSpPr>
          <p:nvPr/>
        </p:nvSpPr>
        <p:spPr bwMode="auto">
          <a:xfrm>
            <a:off x="5364163" y="1268413"/>
            <a:ext cx="3419475" cy="863600"/>
          </a:xfrm>
          <a:prstGeom prst="wedgeRectCallout">
            <a:avLst>
              <a:gd name="adj1" fmla="val 741"/>
              <a:gd name="adj2" fmla="val 157171"/>
            </a:avLst>
          </a:prstGeom>
          <a:noFill/>
          <a:ln w="38100">
            <a:solidFill>
              <a:srgbClr val="00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She’s cleaning.</a:t>
            </a:r>
            <a:endParaRPr lang="zh-CN" altLang="en-US" sz="32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3555" name="矩形标注 12"/>
          <p:cNvSpPr>
            <a:spLocks noChangeArrowheads="1"/>
          </p:cNvSpPr>
          <p:nvPr/>
        </p:nvSpPr>
        <p:spPr bwMode="auto">
          <a:xfrm>
            <a:off x="1619250" y="1341438"/>
            <a:ext cx="3455988" cy="863600"/>
          </a:xfrm>
          <a:prstGeom prst="wedgeRectCallout">
            <a:avLst>
              <a:gd name="adj1" fmla="val -1954"/>
              <a:gd name="adj2" fmla="val 147611"/>
            </a:avLst>
          </a:prstGeom>
          <a:noFill/>
          <a:ln w="38100">
            <a:solidFill>
              <a:srgbClr val="00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What’s she doing?</a:t>
            </a:r>
            <a:endParaRPr lang="zh-CN" altLang="en-US" sz="32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3556" name="矩形标注 19"/>
          <p:cNvSpPr>
            <a:spLocks noChangeArrowheads="1"/>
          </p:cNvSpPr>
          <p:nvPr/>
        </p:nvSpPr>
        <p:spPr bwMode="auto">
          <a:xfrm>
            <a:off x="828675" y="5157788"/>
            <a:ext cx="3521075" cy="647700"/>
          </a:xfrm>
          <a:prstGeom prst="wedgeRectCallout">
            <a:avLst>
              <a:gd name="adj1" fmla="val 44093"/>
              <a:gd name="adj2" fmla="val -168630"/>
            </a:avLst>
          </a:prstGeom>
          <a:noFill/>
          <a:ln w="38100">
            <a:solidFill>
              <a:srgbClr val="00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3200" b="1">
                <a:solidFill>
                  <a:srgbClr val="FF3300"/>
                </a:solidFill>
                <a:latin typeface="Times New Roman" pitchFamily="18" charset="0"/>
              </a:rPr>
              <a:t>What’s she doing?</a:t>
            </a:r>
            <a:endParaRPr lang="zh-CN" altLang="en-US" sz="3200" b="1">
              <a:solidFill>
                <a:srgbClr val="FF3300"/>
              </a:solidFill>
              <a:latin typeface="Times New Roman" pitchFamily="18" charset="0"/>
            </a:endParaRPr>
          </a:p>
        </p:txBody>
      </p:sp>
      <p:pic>
        <p:nvPicPr>
          <p:cNvPr id="23557" name="Picture 12" descr="E:\图片库\人物\0738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2709863"/>
            <a:ext cx="1638300" cy="148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13" descr="E:\图片库\人物\0141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2781300"/>
            <a:ext cx="1365250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25" descr="E:\图片库\动作\扫地2.bm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846263"/>
            <a:ext cx="1276350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0" name="矩形标注 17"/>
          <p:cNvSpPr>
            <a:spLocks noChangeArrowheads="1"/>
          </p:cNvSpPr>
          <p:nvPr/>
        </p:nvSpPr>
        <p:spPr bwMode="auto">
          <a:xfrm>
            <a:off x="4572000" y="5086350"/>
            <a:ext cx="4968875" cy="719138"/>
          </a:xfrm>
          <a:prstGeom prst="wedgeRectCallout">
            <a:avLst>
              <a:gd name="adj1" fmla="val -8019"/>
              <a:gd name="adj2" fmla="val -179139"/>
            </a:avLst>
          </a:prstGeom>
          <a:noFill/>
          <a:ln w="38100">
            <a:solidFill>
              <a:srgbClr val="00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3200" b="1">
                <a:solidFill>
                  <a:srgbClr val="FF3300"/>
                </a:solidFill>
                <a:latin typeface="Times New Roman" pitchFamily="18" charset="0"/>
              </a:rPr>
              <a:t>She’s using </a:t>
            </a:r>
            <a:r>
              <a:rPr lang="en-US" altLang="zh-CN" sz="3200" b="1">
                <a:solidFill>
                  <a:srgbClr val="FF3300"/>
                </a:solidFill>
                <a:latin typeface="Times New Roman" pitchFamily="18" charset="0"/>
              </a:rPr>
              <a:t>the </a:t>
            </a:r>
            <a:r>
              <a:rPr lang="en-US" sz="3200" b="1">
                <a:solidFill>
                  <a:srgbClr val="FF3300"/>
                </a:solidFill>
                <a:latin typeface="Times New Roman" pitchFamily="18" charset="0"/>
              </a:rPr>
              <a:t>computer.</a:t>
            </a:r>
            <a:endParaRPr lang="zh-CN" altLang="en-US" sz="3200" b="1">
              <a:solidFill>
                <a:srgbClr val="FF3300"/>
              </a:solidFill>
              <a:latin typeface="Times New Roman" pitchFamily="18" charset="0"/>
            </a:endParaRPr>
          </a:p>
        </p:txBody>
      </p:sp>
      <p:pic>
        <p:nvPicPr>
          <p:cNvPr id="23561" name="Picture 30" descr="E:\图片库\动作\3902.t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286125"/>
            <a:ext cx="1655763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62" name="Group 5"/>
          <p:cNvGrpSpPr>
            <a:grpSpLocks/>
          </p:cNvGrpSpPr>
          <p:nvPr/>
        </p:nvGrpSpPr>
        <p:grpSpPr bwMode="auto">
          <a:xfrm>
            <a:off x="323850" y="0"/>
            <a:ext cx="1152525" cy="1039813"/>
            <a:chOff x="-144" y="192"/>
            <a:chExt cx="3267" cy="3414"/>
          </a:xfrm>
        </p:grpSpPr>
        <p:pic>
          <p:nvPicPr>
            <p:cNvPr id="23563" name="Picture 6" descr="钟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4" y="192"/>
              <a:ext cx="3267" cy="3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4" name="Line 7"/>
            <p:cNvSpPr>
              <a:spLocks noChangeShapeType="1"/>
            </p:cNvSpPr>
            <p:nvPr/>
          </p:nvSpPr>
          <p:spPr bwMode="auto">
            <a:xfrm rot="7417571" flipV="1">
              <a:off x="1233" y="2140"/>
              <a:ext cx="476" cy="35"/>
            </a:xfrm>
            <a:prstGeom prst="line">
              <a:avLst/>
            </a:prstGeom>
            <a:noFill/>
            <a:ln w="28575">
              <a:solidFill>
                <a:srgbClr val="00CC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3565" name="Line 8"/>
            <p:cNvSpPr>
              <a:spLocks noChangeShapeType="1"/>
            </p:cNvSpPr>
            <p:nvPr/>
          </p:nvSpPr>
          <p:spPr bwMode="auto">
            <a:xfrm flipV="1">
              <a:off x="1584" y="1311"/>
              <a:ext cx="0" cy="657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3566" name="Oval 9"/>
            <p:cNvSpPr>
              <a:spLocks noChangeArrowheads="1"/>
            </p:cNvSpPr>
            <p:nvPr/>
          </p:nvSpPr>
          <p:spPr bwMode="auto">
            <a:xfrm>
              <a:off x="1584" y="1920"/>
              <a:ext cx="48" cy="48"/>
            </a:xfrm>
            <a:prstGeom prst="ellipse">
              <a:avLst/>
            </a:prstGeom>
            <a:solidFill>
              <a:srgbClr val="FF0000"/>
            </a:solidFill>
            <a:ln w="571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sp>
        <p:nvSpPr>
          <p:cNvPr id="4115" name="Text Box 19"/>
          <p:cNvSpPr txBox="1">
            <a:spLocks noChangeArrowheads="1"/>
          </p:cNvSpPr>
          <p:nvPr/>
        </p:nvSpPr>
        <p:spPr bwMode="auto">
          <a:xfrm>
            <a:off x="1547813" y="188913"/>
            <a:ext cx="41036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400" b="1">
                <a:latin typeface="Calibri" pitchFamily="34" charset="0"/>
                <a:ea typeface="黑体" pitchFamily="49" charset="-122"/>
              </a:rPr>
              <a:t>It’s </a:t>
            </a:r>
            <a:r>
              <a:rPr kumimoji="1" lang="en-US" altLang="zh-CN" sz="4400" b="1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7</a:t>
            </a:r>
            <a:r>
              <a:rPr kumimoji="1" lang="en-US" altLang="zh-CN" sz="4400" b="1">
                <a:latin typeface="Calibri" pitchFamily="34" charset="0"/>
                <a:ea typeface="黑体" pitchFamily="49" charset="-122"/>
              </a:rPr>
              <a:t> o’clock.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 autoUpdateAnimBg="0"/>
      <p:bldP spid="23555" grpId="0" animBg="1" autoUpdateAnimBg="0"/>
      <p:bldP spid="23556" grpId="0" animBg="1" autoUpdateAnimBg="0"/>
      <p:bldP spid="23560" grpId="0" animBg="1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5" name="Picture 26" descr="E:\图片库\动作\3217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7" t="8684" r="4407" b="4771"/>
          <a:stretch>
            <a:fillRect/>
          </a:stretch>
        </p:blipFill>
        <p:spPr bwMode="auto">
          <a:xfrm>
            <a:off x="468313" y="3573463"/>
            <a:ext cx="1511300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8" name="矩形标注 15"/>
          <p:cNvSpPr>
            <a:spLocks noChangeArrowheads="1"/>
          </p:cNvSpPr>
          <p:nvPr/>
        </p:nvSpPr>
        <p:spPr bwMode="auto">
          <a:xfrm>
            <a:off x="5292725" y="1125538"/>
            <a:ext cx="3419475" cy="647700"/>
          </a:xfrm>
          <a:prstGeom prst="wedgeRectCallout">
            <a:avLst>
              <a:gd name="adj1" fmla="val 2366"/>
              <a:gd name="adj2" fmla="val 95833"/>
            </a:avLst>
          </a:prstGeom>
          <a:noFill/>
          <a:ln w="38100">
            <a:solidFill>
              <a:srgbClr val="00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She’s exercising.</a:t>
            </a:r>
            <a:endParaRPr lang="zh-CN" altLang="en-US" sz="32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4579" name="矩形标注 16"/>
          <p:cNvSpPr>
            <a:spLocks noChangeArrowheads="1"/>
          </p:cNvSpPr>
          <p:nvPr/>
        </p:nvSpPr>
        <p:spPr bwMode="auto">
          <a:xfrm>
            <a:off x="1547813" y="1125538"/>
            <a:ext cx="3455987" cy="647700"/>
          </a:xfrm>
          <a:prstGeom prst="wedgeRectCallout">
            <a:avLst>
              <a:gd name="adj1" fmla="val -3699"/>
              <a:gd name="adj2" fmla="val 115440"/>
            </a:avLst>
          </a:prstGeom>
          <a:noFill/>
          <a:ln w="38100">
            <a:solidFill>
              <a:srgbClr val="00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What’s she doing?</a:t>
            </a:r>
            <a:endParaRPr lang="zh-CN" altLang="en-US" sz="32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4580" name="矩形标注 17"/>
          <p:cNvSpPr>
            <a:spLocks noChangeArrowheads="1"/>
          </p:cNvSpPr>
          <p:nvPr/>
        </p:nvSpPr>
        <p:spPr bwMode="auto">
          <a:xfrm>
            <a:off x="1908175" y="4797425"/>
            <a:ext cx="3522663" cy="647700"/>
          </a:xfrm>
          <a:prstGeom prst="wedgeRectCallout">
            <a:avLst>
              <a:gd name="adj1" fmla="val 2231"/>
              <a:gd name="adj2" fmla="val -208579"/>
            </a:avLst>
          </a:prstGeom>
          <a:noFill/>
          <a:ln w="38100">
            <a:solidFill>
              <a:srgbClr val="00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3200" b="1">
                <a:solidFill>
                  <a:srgbClr val="FF3300"/>
                </a:solidFill>
                <a:latin typeface="Times New Roman" pitchFamily="18" charset="0"/>
              </a:rPr>
              <a:t>What’s he doing?</a:t>
            </a:r>
            <a:endParaRPr lang="zh-CN" altLang="en-US" sz="3200" b="1">
              <a:solidFill>
                <a:srgbClr val="FF3300"/>
              </a:solidFill>
              <a:latin typeface="Times New Roman" pitchFamily="18" charset="0"/>
            </a:endParaRPr>
          </a:p>
        </p:txBody>
      </p:sp>
      <p:pic>
        <p:nvPicPr>
          <p:cNvPr id="24581" name="Picture 12" descr="E:\图片库\人物\0738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2420938"/>
            <a:ext cx="1638300" cy="148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13" descr="E:\图片库\人物\0141.t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133600"/>
            <a:ext cx="1363663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3" name="矩形标注 21"/>
          <p:cNvSpPr>
            <a:spLocks noChangeArrowheads="1"/>
          </p:cNvSpPr>
          <p:nvPr/>
        </p:nvSpPr>
        <p:spPr bwMode="auto">
          <a:xfrm>
            <a:off x="5724525" y="4508500"/>
            <a:ext cx="2952750" cy="1081088"/>
          </a:xfrm>
          <a:prstGeom prst="wedgeRectCallout">
            <a:avLst>
              <a:gd name="adj1" fmla="val -26722"/>
              <a:gd name="adj2" fmla="val -114759"/>
            </a:avLst>
          </a:prstGeom>
          <a:noFill/>
          <a:ln w="38100">
            <a:solidFill>
              <a:srgbClr val="00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altLang="zh-CN" sz="3200" b="1">
                <a:solidFill>
                  <a:srgbClr val="FF3300"/>
                </a:solidFill>
                <a:latin typeface="Times New Roman" pitchFamily="18" charset="0"/>
              </a:rPr>
              <a:t>H</a:t>
            </a:r>
            <a:r>
              <a:rPr lang="en-US" sz="3200" b="1">
                <a:solidFill>
                  <a:srgbClr val="FF3300"/>
                </a:solidFill>
                <a:latin typeface="Times New Roman" pitchFamily="18" charset="0"/>
              </a:rPr>
              <a:t>e’s </a:t>
            </a:r>
            <a:r>
              <a:rPr lang="en-US" altLang="zh-CN" sz="3200" b="1">
                <a:solidFill>
                  <a:srgbClr val="FF3300"/>
                </a:solidFill>
                <a:latin typeface="Times New Roman" pitchFamily="18" charset="0"/>
              </a:rPr>
              <a:t>reading a newspaper</a:t>
            </a:r>
            <a:r>
              <a:rPr lang="en-US" sz="3200" b="1">
                <a:solidFill>
                  <a:srgbClr val="FF3300"/>
                </a:solidFill>
                <a:latin typeface="Times New Roman" pitchFamily="18" charset="0"/>
              </a:rPr>
              <a:t>.</a:t>
            </a:r>
            <a:endParaRPr lang="zh-CN" altLang="en-US" sz="3200" b="1">
              <a:solidFill>
                <a:srgbClr val="FF3300"/>
              </a:solidFill>
              <a:latin typeface="Times New Roman" pitchFamily="18" charset="0"/>
            </a:endParaRPr>
          </a:p>
        </p:txBody>
      </p:sp>
      <p:pic>
        <p:nvPicPr>
          <p:cNvPr id="24584" name="Picture 31" descr="E:\图片库\动作\a0124.t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557338"/>
            <a:ext cx="1376362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5" name="Text Box 19"/>
          <p:cNvSpPr txBox="1">
            <a:spLocks noChangeArrowheads="1"/>
          </p:cNvSpPr>
          <p:nvPr/>
        </p:nvSpPr>
        <p:spPr bwMode="auto">
          <a:xfrm>
            <a:off x="1692275" y="260350"/>
            <a:ext cx="38877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400" b="1">
                <a:latin typeface="Calibri" pitchFamily="34" charset="0"/>
                <a:ea typeface="黑体" pitchFamily="49" charset="-122"/>
              </a:rPr>
              <a:t>It’s </a:t>
            </a:r>
            <a:r>
              <a:rPr kumimoji="1" lang="en-US" altLang="zh-CN" sz="4400" b="1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7</a:t>
            </a:r>
            <a:r>
              <a:rPr kumimoji="1" lang="en-US" altLang="zh-CN" sz="4400" b="1">
                <a:latin typeface="Calibri" pitchFamily="34" charset="0"/>
                <a:ea typeface="黑体" pitchFamily="49" charset="-122"/>
              </a:rPr>
              <a:t> o’clock.</a:t>
            </a:r>
          </a:p>
        </p:txBody>
      </p:sp>
      <p:grpSp>
        <p:nvGrpSpPr>
          <p:cNvPr id="24587" name="Group 5"/>
          <p:cNvGrpSpPr>
            <a:grpSpLocks/>
          </p:cNvGrpSpPr>
          <p:nvPr/>
        </p:nvGrpSpPr>
        <p:grpSpPr bwMode="auto">
          <a:xfrm>
            <a:off x="323850" y="0"/>
            <a:ext cx="1152525" cy="1039813"/>
            <a:chOff x="-144" y="192"/>
            <a:chExt cx="3267" cy="3414"/>
          </a:xfrm>
        </p:grpSpPr>
        <p:pic>
          <p:nvPicPr>
            <p:cNvPr id="24588" name="Picture 6" descr="钟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4" y="192"/>
              <a:ext cx="3267" cy="3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9" name="Line 7"/>
            <p:cNvSpPr>
              <a:spLocks noChangeShapeType="1"/>
            </p:cNvSpPr>
            <p:nvPr/>
          </p:nvSpPr>
          <p:spPr bwMode="auto">
            <a:xfrm rot="7417571" flipV="1">
              <a:off x="1233" y="2140"/>
              <a:ext cx="476" cy="35"/>
            </a:xfrm>
            <a:prstGeom prst="line">
              <a:avLst/>
            </a:prstGeom>
            <a:noFill/>
            <a:ln w="28575">
              <a:solidFill>
                <a:srgbClr val="00CC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590" name="Line 8"/>
            <p:cNvSpPr>
              <a:spLocks noChangeShapeType="1"/>
            </p:cNvSpPr>
            <p:nvPr/>
          </p:nvSpPr>
          <p:spPr bwMode="auto">
            <a:xfrm flipV="1">
              <a:off x="1584" y="1311"/>
              <a:ext cx="0" cy="657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591" name="Oval 9"/>
            <p:cNvSpPr>
              <a:spLocks noChangeArrowheads="1"/>
            </p:cNvSpPr>
            <p:nvPr/>
          </p:nvSpPr>
          <p:spPr bwMode="auto">
            <a:xfrm>
              <a:off x="1584" y="1920"/>
              <a:ext cx="48" cy="48"/>
            </a:xfrm>
            <a:prstGeom prst="ellipse">
              <a:avLst/>
            </a:prstGeom>
            <a:solidFill>
              <a:srgbClr val="FF0000"/>
            </a:solidFill>
            <a:ln w="571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nimBg="1" autoUpdateAnimBg="0"/>
      <p:bldP spid="24579" grpId="0" animBg="1" autoUpdateAnimBg="0"/>
      <p:bldP spid="24580" grpId="0" animBg="1" autoUpdateAnimBg="0"/>
      <p:bldP spid="24583" grpId="0" animBg="1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标注 15"/>
          <p:cNvSpPr>
            <a:spLocks noChangeArrowheads="1"/>
          </p:cNvSpPr>
          <p:nvPr/>
        </p:nvSpPr>
        <p:spPr bwMode="auto">
          <a:xfrm>
            <a:off x="5003800" y="1341438"/>
            <a:ext cx="3744913" cy="1223962"/>
          </a:xfrm>
          <a:prstGeom prst="wedgeRectCallout">
            <a:avLst>
              <a:gd name="adj1" fmla="val -1250"/>
              <a:gd name="adj2" fmla="val 82556"/>
            </a:avLst>
          </a:prstGeom>
          <a:noFill/>
          <a:ln w="38100">
            <a:solidFill>
              <a:srgbClr val="00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She’s listening to a CD.</a:t>
            </a:r>
            <a:endParaRPr lang="zh-CN" altLang="en-US" sz="32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5603" name="矩形标注 17"/>
          <p:cNvSpPr>
            <a:spLocks noChangeArrowheads="1"/>
          </p:cNvSpPr>
          <p:nvPr/>
        </p:nvSpPr>
        <p:spPr bwMode="auto">
          <a:xfrm>
            <a:off x="1187450" y="1412875"/>
            <a:ext cx="3457575" cy="863600"/>
          </a:xfrm>
          <a:prstGeom prst="wedgeRectCallout">
            <a:avLst>
              <a:gd name="adj1" fmla="val 29157"/>
              <a:gd name="adj2" fmla="val 95361"/>
            </a:avLst>
          </a:prstGeom>
          <a:noFill/>
          <a:ln w="38100">
            <a:solidFill>
              <a:srgbClr val="00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What’s she doing?</a:t>
            </a:r>
            <a:endParaRPr lang="zh-CN" altLang="en-US" sz="32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5604" name="矩形标注 18"/>
          <p:cNvSpPr>
            <a:spLocks noChangeArrowheads="1"/>
          </p:cNvSpPr>
          <p:nvPr/>
        </p:nvSpPr>
        <p:spPr bwMode="auto">
          <a:xfrm>
            <a:off x="827088" y="5661025"/>
            <a:ext cx="3887787" cy="647700"/>
          </a:xfrm>
          <a:prstGeom prst="wedgeRectCallout">
            <a:avLst>
              <a:gd name="adj1" fmla="val 28074"/>
              <a:gd name="adj2" fmla="val -190685"/>
            </a:avLst>
          </a:prstGeom>
          <a:noFill/>
          <a:ln w="38100">
            <a:solidFill>
              <a:srgbClr val="00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What’re they doing?</a:t>
            </a:r>
            <a:endParaRPr lang="zh-CN" altLang="en-US" sz="3200" b="1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25605" name="Picture 12" descr="E:\图片库\人物\0738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3068638"/>
            <a:ext cx="1636713" cy="148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13" descr="E:\图片库\人物\0141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3141663"/>
            <a:ext cx="1363663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7" name="矩形标注 22"/>
          <p:cNvSpPr>
            <a:spLocks noChangeArrowheads="1"/>
          </p:cNvSpPr>
          <p:nvPr/>
        </p:nvSpPr>
        <p:spPr bwMode="auto">
          <a:xfrm>
            <a:off x="4787900" y="4941888"/>
            <a:ext cx="4176713" cy="647700"/>
          </a:xfrm>
          <a:prstGeom prst="wedgeRectCallout">
            <a:avLst>
              <a:gd name="adj1" fmla="val 1806"/>
              <a:gd name="adj2" fmla="val -220343"/>
            </a:avLst>
          </a:prstGeom>
          <a:noFill/>
          <a:ln w="38100">
            <a:solidFill>
              <a:srgbClr val="00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They’re watching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TV.</a:t>
            </a:r>
            <a:endParaRPr lang="zh-CN" altLang="en-US" sz="3200" b="1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25608" name="Picture 34" descr="E:\图片库\动作\2229.t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005263"/>
            <a:ext cx="14605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609" name="Group 9"/>
          <p:cNvGrpSpPr>
            <a:grpSpLocks noChangeAspect="1"/>
          </p:cNvGrpSpPr>
          <p:nvPr/>
        </p:nvGrpSpPr>
        <p:grpSpPr bwMode="auto">
          <a:xfrm>
            <a:off x="250825" y="2133600"/>
            <a:ext cx="1873250" cy="1836738"/>
            <a:chOff x="0" y="0"/>
            <a:chExt cx="1763688" cy="1728787"/>
          </a:xfrm>
        </p:grpSpPr>
        <p:pic>
          <p:nvPicPr>
            <p:cNvPr id="25610" name="Picture 27" descr="E:\图片库\动作\2237.tif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63688" cy="1728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1" name="Picture 29" descr="http://pic1a.nipic.com/2009-02-18/2009218103657901_2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08" y="216024"/>
              <a:ext cx="575464" cy="720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612" name="Group 5"/>
          <p:cNvGrpSpPr>
            <a:grpSpLocks/>
          </p:cNvGrpSpPr>
          <p:nvPr/>
        </p:nvGrpSpPr>
        <p:grpSpPr bwMode="auto">
          <a:xfrm>
            <a:off x="323850" y="0"/>
            <a:ext cx="1152525" cy="1039813"/>
            <a:chOff x="-144" y="192"/>
            <a:chExt cx="3267" cy="3414"/>
          </a:xfrm>
        </p:grpSpPr>
        <p:pic>
          <p:nvPicPr>
            <p:cNvPr id="25613" name="Picture 6" descr="钟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4" y="192"/>
              <a:ext cx="3267" cy="3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14" name="Line 7"/>
            <p:cNvSpPr>
              <a:spLocks noChangeShapeType="1"/>
            </p:cNvSpPr>
            <p:nvPr/>
          </p:nvSpPr>
          <p:spPr bwMode="auto">
            <a:xfrm rot="7417571" flipV="1">
              <a:off x="1233" y="2140"/>
              <a:ext cx="476" cy="35"/>
            </a:xfrm>
            <a:prstGeom prst="line">
              <a:avLst/>
            </a:prstGeom>
            <a:noFill/>
            <a:ln w="28575">
              <a:solidFill>
                <a:srgbClr val="00CC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5615" name="Line 8"/>
            <p:cNvSpPr>
              <a:spLocks noChangeShapeType="1"/>
            </p:cNvSpPr>
            <p:nvPr/>
          </p:nvSpPr>
          <p:spPr bwMode="auto">
            <a:xfrm flipV="1">
              <a:off x="1584" y="1311"/>
              <a:ext cx="0" cy="657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5616" name="Oval 9"/>
            <p:cNvSpPr>
              <a:spLocks noChangeArrowheads="1"/>
            </p:cNvSpPr>
            <p:nvPr/>
          </p:nvSpPr>
          <p:spPr bwMode="auto">
            <a:xfrm>
              <a:off x="1584" y="1920"/>
              <a:ext cx="48" cy="48"/>
            </a:xfrm>
            <a:prstGeom prst="ellipse">
              <a:avLst/>
            </a:prstGeom>
            <a:solidFill>
              <a:srgbClr val="FF0000"/>
            </a:solidFill>
            <a:ln w="571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sp>
        <p:nvSpPr>
          <p:cNvPr id="4115" name="Text Box 19"/>
          <p:cNvSpPr txBox="1">
            <a:spLocks noChangeArrowheads="1"/>
          </p:cNvSpPr>
          <p:nvPr/>
        </p:nvSpPr>
        <p:spPr bwMode="auto">
          <a:xfrm>
            <a:off x="1692275" y="260350"/>
            <a:ext cx="38877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400" b="1">
                <a:latin typeface="Calibri" pitchFamily="34" charset="0"/>
                <a:ea typeface="黑体" pitchFamily="49" charset="-122"/>
              </a:rPr>
              <a:t>It’s </a:t>
            </a:r>
            <a:r>
              <a:rPr kumimoji="1" lang="en-US" altLang="zh-CN" sz="4400" b="1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7</a:t>
            </a:r>
            <a:r>
              <a:rPr kumimoji="1" lang="en-US" altLang="zh-CN" sz="4400" b="1">
                <a:latin typeface="Calibri" pitchFamily="34" charset="0"/>
                <a:ea typeface="黑体" pitchFamily="49" charset="-122"/>
              </a:rPr>
              <a:t> o’clock.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800" decel="100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 autoUpdateAnimBg="0"/>
      <p:bldP spid="25603" grpId="0" animBg="1" autoUpdateAnimBg="0"/>
      <p:bldP spid="25604" grpId="0" animBg="1" autoUpdateAnimBg="0"/>
      <p:bldP spid="25607" grpId="0" animBg="1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5"/>
          <p:cNvSpPr txBox="1">
            <a:spLocks noChangeArrowheads="1"/>
          </p:cNvSpPr>
          <p:nvPr/>
        </p:nvSpPr>
        <p:spPr bwMode="auto">
          <a:xfrm>
            <a:off x="323850" y="3241675"/>
            <a:ext cx="3671888" cy="26352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742950" indent="-7429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sz="3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1. What is Steve </a:t>
            </a:r>
            <a:endParaRPr lang="en-US" altLang="zh-CN" sz="3200" b="1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3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doing?</a:t>
            </a:r>
          </a:p>
          <a:p>
            <a:pPr>
              <a:lnSpc>
                <a:spcPct val="130000"/>
              </a:lnSpc>
            </a:pPr>
            <a:r>
              <a:rPr lang="en-US" sz="3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2. What is Jack </a:t>
            </a:r>
            <a:endParaRPr lang="en-US" altLang="zh-CN" sz="3200" b="1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3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doing?</a:t>
            </a:r>
          </a:p>
        </p:txBody>
      </p:sp>
      <p:sp>
        <p:nvSpPr>
          <p:cNvPr id="26627" name="Text Box 5"/>
          <p:cNvSpPr txBox="1">
            <a:spLocks noChangeArrowheads="1"/>
          </p:cNvSpPr>
          <p:nvPr/>
        </p:nvSpPr>
        <p:spPr bwMode="auto">
          <a:xfrm>
            <a:off x="4716463" y="3529013"/>
            <a:ext cx="4213225" cy="1871662"/>
          </a:xfrm>
          <a:prstGeom prst="rect">
            <a:avLst/>
          </a:prstGeom>
          <a:noFill/>
          <a:ln w="25400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B0F0"/>
                </a:solidFill>
                <a:latin typeface="Times New Roman" pitchFamily="18" charset="0"/>
              </a:rPr>
              <a:t>a. He is watching TV.</a:t>
            </a:r>
            <a:endParaRPr lang="en-US" sz="3200" b="1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en-US" sz="3200" b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b. He is listening to a </a:t>
            </a:r>
            <a:r>
              <a:rPr lang="zh-CN" altLang="en-US" sz="3200" b="1">
                <a:solidFill>
                  <a:srgbClr val="00B0F0"/>
                </a:solidFill>
                <a:latin typeface="Times New Roman" pitchFamily="18" charset="0"/>
              </a:rPr>
              <a:t>  </a:t>
            </a: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00B0F0"/>
                </a:solidFill>
                <a:latin typeface="Times New Roman" pitchFamily="18" charset="0"/>
              </a:rPr>
              <a:t>     </a:t>
            </a:r>
            <a:r>
              <a:rPr lang="en-US" sz="3200" b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CD. 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971550" y="1585913"/>
            <a:ext cx="662305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3600" b="1">
                <a:solidFill>
                  <a:srgbClr val="EA3C2A"/>
                </a:solidFill>
                <a:latin typeface="Times New Roman" pitchFamily="18" charset="0"/>
              </a:rPr>
              <a:t>2a</a:t>
            </a:r>
            <a:r>
              <a:rPr lang="zh-CN" altLang="en-US" sz="3600" b="1">
                <a:latin typeface="Times New Roman" pitchFamily="18" charset="0"/>
              </a:rPr>
              <a:t> </a:t>
            </a:r>
            <a:r>
              <a:rPr lang="en-US" sz="36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Listen and match the answers </a:t>
            </a: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7030A0"/>
                </a:solidFill>
                <a:latin typeface="Times New Roman" pitchFamily="18" charset="0"/>
              </a:rPr>
              <a:t>     </a:t>
            </a:r>
            <a:r>
              <a:rPr lang="en-US" sz="36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with the questions.</a:t>
            </a:r>
          </a:p>
        </p:txBody>
      </p:sp>
      <p:sp>
        <p:nvSpPr>
          <p:cNvPr id="26629" name="WordArt 9"/>
          <p:cNvSpPr>
            <a:spLocks noChangeArrowheads="1" noChangeShapeType="1" noTextEdit="1"/>
          </p:cNvSpPr>
          <p:nvPr/>
        </p:nvSpPr>
        <p:spPr bwMode="auto">
          <a:xfrm>
            <a:off x="2987675" y="865188"/>
            <a:ext cx="3457575" cy="5969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r>
              <a:rPr lang="en-US" altLang="zh-CN" sz="4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/>
                </a:gradFill>
                <a:latin typeface="Arial"/>
                <a:cs typeface="Arial"/>
              </a:rPr>
              <a:t>Listening</a:t>
            </a:r>
            <a:endParaRPr lang="zh-CN" altLang="en-US" sz="40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/>
              </a:gradFill>
              <a:latin typeface="Arial"/>
              <a:cs typeface="Arial"/>
            </a:endParaRPr>
          </a:p>
        </p:txBody>
      </p:sp>
      <p:sp>
        <p:nvSpPr>
          <p:cNvPr id="26633" name="Line 9"/>
          <p:cNvSpPr>
            <a:spLocks noChangeShapeType="1"/>
          </p:cNvSpPr>
          <p:nvPr/>
        </p:nvSpPr>
        <p:spPr bwMode="auto">
          <a:xfrm>
            <a:off x="3059113" y="3889375"/>
            <a:ext cx="172878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4" name="Line 10"/>
          <p:cNvSpPr>
            <a:spLocks noChangeShapeType="1"/>
          </p:cNvSpPr>
          <p:nvPr/>
        </p:nvSpPr>
        <p:spPr bwMode="auto">
          <a:xfrm flipV="1">
            <a:off x="3203575" y="4537075"/>
            <a:ext cx="1584325" cy="5048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6635" name="Section A2a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1557338"/>
            <a:ext cx="1727200" cy="172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66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 nodeType="clickPar">
                      <p:stCondLst>
                        <p:cond delay="0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33607" fill="hold"/>
                                        <p:tgtEl>
                                          <p:spTgt spid="266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5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35"/>
                </p:tgtEl>
              </p:cMediaNode>
            </p:audio>
          </p:childTnLst>
        </p:cTn>
      </p:par>
    </p:tnLst>
    <p:bldLst>
      <p:bldP spid="26626" grpId="0" animBg="1" autoUpdateAnimBg="0"/>
      <p:bldP spid="26627" grpId="0" bldLvl="0" animBg="1" autoUpdateAnimBg="0"/>
      <p:bldP spid="26628" grpId="0" autoUpdateAnimBg="0"/>
      <p:bldP spid="26629" grpId="0" animBg="1"/>
      <p:bldP spid="26633" grpId="0" animBg="1"/>
      <p:bldP spid="2663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5"/>
          <p:cNvSpPr txBox="1">
            <a:spLocks noChangeArrowheads="1"/>
          </p:cNvSpPr>
          <p:nvPr/>
        </p:nvSpPr>
        <p:spPr bwMode="auto">
          <a:xfrm>
            <a:off x="217488" y="1270000"/>
            <a:ext cx="8818562" cy="513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742950" indent="-7429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5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Jack: Hello, Steve.</a:t>
            </a:r>
          </a:p>
          <a:p>
            <a:pPr>
              <a:lnSpc>
                <a:spcPct val="115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Steve: Hi, Jack.</a:t>
            </a:r>
          </a:p>
          <a:p>
            <a:pPr>
              <a:lnSpc>
                <a:spcPct val="115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Jack</a:t>
            </a:r>
            <a:r>
              <a:rPr lang="zh-CN" altLang="en-US" sz="3200" b="1">
                <a:latin typeface="Times New Roman" pitchFamily="18" charset="0"/>
              </a:rPr>
              <a:t>: 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What _____ you ______</a:t>
            </a:r>
            <a:r>
              <a:rPr lang="en-US" altLang="zh-CN" sz="3200" b="1">
                <a:latin typeface="Times New Roman" pitchFamily="18" charset="0"/>
                <a:cs typeface="Times New Roman" pitchFamily="18" charset="0"/>
              </a:rPr>
              <a:t>, Steve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lnSpc>
                <a:spcPct val="115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Steve: I’m ___________.  What about you?</a:t>
            </a:r>
          </a:p>
          <a:p>
            <a:pPr>
              <a:lnSpc>
                <a:spcPct val="115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Jack: I’m _______________, but it’s kind of </a:t>
            </a:r>
          </a:p>
          <a:p>
            <a:pPr>
              <a:lnSpc>
                <a:spcPct val="115000"/>
              </a:lnSpc>
            </a:pPr>
            <a:r>
              <a:rPr lang="zh-CN" altLang="en-US" sz="3200" b="1">
                <a:latin typeface="Times New Roman" pitchFamily="18" charset="0"/>
              </a:rPr>
              <a:t>           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_______.</a:t>
            </a:r>
          </a:p>
          <a:p>
            <a:pPr>
              <a:lnSpc>
                <a:spcPct val="115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Steve: Yeah, my TV show is also not very </a:t>
            </a:r>
          </a:p>
          <a:p>
            <a:pPr>
              <a:lnSpc>
                <a:spcPct val="115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    __________. Do you want to _____ the movies?</a:t>
            </a:r>
          </a:p>
          <a:p>
            <a:pPr>
              <a:lnSpc>
                <a:spcPct val="115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Jack: That sounds good. </a:t>
            </a:r>
          </a:p>
        </p:txBody>
      </p:sp>
      <p:sp>
        <p:nvSpPr>
          <p:cNvPr id="27651" name="Text Box 5"/>
          <p:cNvSpPr txBox="1">
            <a:spLocks noChangeArrowheads="1"/>
          </p:cNvSpPr>
          <p:nvPr/>
        </p:nvSpPr>
        <p:spPr bwMode="auto">
          <a:xfrm>
            <a:off x="2519363" y="2492375"/>
            <a:ext cx="309562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are           doing</a:t>
            </a:r>
          </a:p>
        </p:txBody>
      </p:sp>
      <p:sp>
        <p:nvSpPr>
          <p:cNvPr id="27652" name="Text Box 6"/>
          <p:cNvSpPr txBox="1">
            <a:spLocks noChangeArrowheads="1"/>
          </p:cNvSpPr>
          <p:nvPr/>
        </p:nvSpPr>
        <p:spPr bwMode="auto">
          <a:xfrm>
            <a:off x="2160588" y="2997200"/>
            <a:ext cx="25209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3200" b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watching TV</a:t>
            </a:r>
          </a:p>
        </p:txBody>
      </p:sp>
      <p:sp>
        <p:nvSpPr>
          <p:cNvPr id="27653" name="Text Box 7"/>
          <p:cNvSpPr txBox="1">
            <a:spLocks noChangeArrowheads="1"/>
          </p:cNvSpPr>
          <p:nvPr/>
        </p:nvSpPr>
        <p:spPr bwMode="auto">
          <a:xfrm>
            <a:off x="2160588" y="3573463"/>
            <a:ext cx="34575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listening to a CD</a:t>
            </a:r>
          </a:p>
        </p:txBody>
      </p:sp>
      <p:sp>
        <p:nvSpPr>
          <p:cNvPr id="27654" name="Text Box 4"/>
          <p:cNvSpPr txBox="1">
            <a:spLocks noChangeArrowheads="1"/>
          </p:cNvSpPr>
          <p:nvPr/>
        </p:nvSpPr>
        <p:spPr bwMode="auto">
          <a:xfrm>
            <a:off x="468313" y="404813"/>
            <a:ext cx="72723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600" b="1">
                <a:solidFill>
                  <a:srgbClr val="CC3399"/>
                </a:solidFill>
                <a:latin typeface="Times New Roman" pitchFamily="18" charset="0"/>
              </a:rPr>
              <a:t>2b</a:t>
            </a:r>
            <a:r>
              <a:rPr lang="zh-CN" altLang="en-US" sz="3600" b="1">
                <a:latin typeface="Times New Roman" pitchFamily="18" charset="0"/>
              </a:rPr>
              <a:t> </a:t>
            </a: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Listen again. Fill in the blanks.</a:t>
            </a:r>
          </a:p>
        </p:txBody>
      </p:sp>
      <p:sp>
        <p:nvSpPr>
          <p:cNvPr id="27655" name="Text Box 5"/>
          <p:cNvSpPr txBox="1">
            <a:spLocks noChangeArrowheads="1"/>
          </p:cNvSpPr>
          <p:nvPr/>
        </p:nvSpPr>
        <p:spPr bwMode="auto">
          <a:xfrm>
            <a:off x="1296988" y="4149725"/>
            <a:ext cx="14382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boring</a:t>
            </a:r>
          </a:p>
        </p:txBody>
      </p:sp>
      <p:sp>
        <p:nvSpPr>
          <p:cNvPr id="27656" name="Text Box 6"/>
          <p:cNvSpPr txBox="1">
            <a:spLocks noChangeArrowheads="1"/>
          </p:cNvSpPr>
          <p:nvPr/>
        </p:nvSpPr>
        <p:spPr bwMode="auto">
          <a:xfrm>
            <a:off x="720725" y="5302250"/>
            <a:ext cx="2232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3200" b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interesting</a:t>
            </a:r>
          </a:p>
        </p:txBody>
      </p:sp>
      <p:sp>
        <p:nvSpPr>
          <p:cNvPr id="27657" name="Text Box 7"/>
          <p:cNvSpPr txBox="1">
            <a:spLocks noChangeArrowheads="1"/>
          </p:cNvSpPr>
          <p:nvPr/>
        </p:nvSpPr>
        <p:spPr bwMode="auto">
          <a:xfrm>
            <a:off x="5616575" y="5302250"/>
            <a:ext cx="12239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go to</a:t>
            </a:r>
          </a:p>
        </p:txBody>
      </p:sp>
      <p:pic>
        <p:nvPicPr>
          <p:cNvPr id="27659" name="Section A2b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1268413"/>
            <a:ext cx="1665288" cy="166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76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 nodeType="clickPar">
                      <p:stCondLst>
                        <p:cond delay="0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30682" fill="hold"/>
                                        <p:tgtEl>
                                          <p:spTgt spid="276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9"/>
                  </p:tgtEl>
                </p:cond>
              </p:nextCondLst>
            </p:seq>
            <p:audio>
              <p:cMediaNode>
                <p:cTn id="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659"/>
                </p:tgtEl>
              </p:cMediaNode>
            </p:audio>
          </p:childTnLst>
        </p:cTn>
      </p:par>
    </p:tnLst>
    <p:bldLst>
      <p:bldP spid="27650" grpId="0" autoUpdateAnimBg="0"/>
      <p:bldP spid="27653" grpId="0" autoUpdateAnimBg="0"/>
      <p:bldP spid="27654" grpId="0" autoUpdateAnimBg="0"/>
      <p:bldP spid="27657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10" descr="clean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3463"/>
            <a:ext cx="2627313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1835150" y="836613"/>
            <a:ext cx="3744913" cy="57943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/>
              <a:t>Are you cleaning ?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1692275" y="1700213"/>
            <a:ext cx="2303463" cy="57943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/>
              <a:t>Yes, I am.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4716463" y="1700213"/>
            <a:ext cx="2519362" cy="57943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/>
              <a:t>No, I’m not .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pic>
        <p:nvPicPr>
          <p:cNvPr id="65542" name="Picture 2" descr="20040531172605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2708275"/>
            <a:ext cx="2987675" cy="414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animBg="1"/>
      <p:bldP spid="65540" grpId="0" animBg="1"/>
      <p:bldP spid="655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3"/>
          <p:cNvSpPr txBox="1">
            <a:spLocks noChangeArrowheads="1"/>
          </p:cNvSpPr>
          <p:nvPr/>
        </p:nvSpPr>
        <p:spPr bwMode="auto">
          <a:xfrm>
            <a:off x="5795963" y="2852738"/>
            <a:ext cx="31686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use</a:t>
            </a:r>
            <a:r>
              <a:rPr lang="en-US" sz="3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the computer</a:t>
            </a:r>
          </a:p>
        </p:txBody>
      </p:sp>
      <p:sp>
        <p:nvSpPr>
          <p:cNvPr id="7171" name="Text Box 5"/>
          <p:cNvSpPr txBox="1">
            <a:spLocks noChangeArrowheads="1"/>
          </p:cNvSpPr>
          <p:nvPr/>
        </p:nvSpPr>
        <p:spPr bwMode="auto">
          <a:xfrm>
            <a:off x="2339975" y="2852738"/>
            <a:ext cx="33115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read a newspaper</a:t>
            </a:r>
          </a:p>
        </p:txBody>
      </p:sp>
      <p:sp>
        <p:nvSpPr>
          <p:cNvPr id="7172" name="Text Box 7"/>
          <p:cNvSpPr txBox="1">
            <a:spLocks noChangeArrowheads="1"/>
          </p:cNvSpPr>
          <p:nvPr/>
        </p:nvSpPr>
        <p:spPr bwMode="auto">
          <a:xfrm>
            <a:off x="0" y="2852738"/>
            <a:ext cx="21955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sz="3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newspaper</a:t>
            </a:r>
          </a:p>
        </p:txBody>
      </p:sp>
      <p:sp>
        <p:nvSpPr>
          <p:cNvPr id="7173" name="Text Box 12"/>
          <p:cNvSpPr txBox="1">
            <a:spLocks noChangeArrowheads="1"/>
          </p:cNvSpPr>
          <p:nvPr/>
        </p:nvSpPr>
        <p:spPr bwMode="auto">
          <a:xfrm>
            <a:off x="5056188" y="61706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174" name="Text Box 13"/>
          <p:cNvSpPr txBox="1">
            <a:spLocks noChangeArrowheads="1"/>
          </p:cNvSpPr>
          <p:nvPr/>
        </p:nvSpPr>
        <p:spPr bwMode="auto">
          <a:xfrm>
            <a:off x="2339975" y="6092825"/>
            <a:ext cx="2232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make soup</a:t>
            </a:r>
          </a:p>
        </p:txBody>
      </p:sp>
      <p:pic>
        <p:nvPicPr>
          <p:cNvPr id="7175" name="矩形 1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98925" cy="102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6" name="Text Box 13"/>
          <p:cNvSpPr txBox="1">
            <a:spLocks noChangeArrowheads="1"/>
          </p:cNvSpPr>
          <p:nvPr/>
        </p:nvSpPr>
        <p:spPr bwMode="auto">
          <a:xfrm>
            <a:off x="539750" y="6021388"/>
            <a:ext cx="12239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soup</a:t>
            </a:r>
          </a:p>
        </p:txBody>
      </p:sp>
      <p:sp>
        <p:nvSpPr>
          <p:cNvPr id="7177" name="Text Box 5"/>
          <p:cNvSpPr txBox="1">
            <a:spLocks noChangeArrowheads="1"/>
          </p:cNvSpPr>
          <p:nvPr/>
        </p:nvSpPr>
        <p:spPr bwMode="auto">
          <a:xfrm>
            <a:off x="4859338" y="5791200"/>
            <a:ext cx="18732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wash </a:t>
            </a:r>
            <a:r>
              <a:rPr lang="en-US" sz="3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the dishes</a:t>
            </a:r>
          </a:p>
        </p:txBody>
      </p:sp>
      <p:pic>
        <p:nvPicPr>
          <p:cNvPr id="7178" name="Picture 21" descr="http://pic17.nipic.com/20111020/8241408_052250700000_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27"/>
          <a:stretch>
            <a:fillRect/>
          </a:stretch>
        </p:blipFill>
        <p:spPr bwMode="auto">
          <a:xfrm>
            <a:off x="0" y="1052513"/>
            <a:ext cx="2374900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22" descr="E:\图片库\动作\3898.t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836613"/>
            <a:ext cx="2065337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23" descr="E:\图片库\动作\3822.t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692150"/>
            <a:ext cx="2122488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28" descr="E:\图片库\动作\洗盘子.bm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3463"/>
            <a:ext cx="2287587" cy="223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3" name="Text Box 2"/>
          <p:cNvSpPr txBox="1">
            <a:spLocks noChangeArrowheads="1"/>
          </p:cNvSpPr>
          <p:nvPr/>
        </p:nvSpPr>
        <p:spPr bwMode="auto">
          <a:xfrm>
            <a:off x="7164388" y="5791200"/>
            <a:ext cx="197961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C00000"/>
                </a:solidFill>
                <a:latin typeface="Times New Roman" pitchFamily="18" charset="0"/>
                <a:ea typeface="华文琥珀" pitchFamily="2" charset="-122"/>
              </a:rPr>
              <a:t>go to </a:t>
            </a:r>
            <a:r>
              <a:rPr lang="en-US" altLang="zh-CN" sz="3200" b="1">
                <a:solidFill>
                  <a:srgbClr val="C00000"/>
                </a:solidFill>
                <a:latin typeface="Times New Roman" pitchFamily="18" charset="0"/>
                <a:ea typeface="华文琥珀" pitchFamily="2" charset="-122"/>
              </a:rPr>
              <a:t>the</a:t>
            </a:r>
            <a:r>
              <a:rPr lang="en-US" sz="3200" b="1">
                <a:solidFill>
                  <a:srgbClr val="C00000"/>
                </a:solidFill>
                <a:latin typeface="Times New Roman" pitchFamily="18" charset="0"/>
                <a:ea typeface="华文琥珀" pitchFamily="2" charset="-122"/>
              </a:rPr>
              <a:t> </a:t>
            </a:r>
            <a:r>
              <a:rPr lang="en-US" sz="3200" b="1">
                <a:solidFill>
                  <a:srgbClr val="0000FF"/>
                </a:solidFill>
                <a:latin typeface="Times New Roman" pitchFamily="18" charset="0"/>
                <a:ea typeface="华文琥珀" pitchFamily="2" charset="-122"/>
              </a:rPr>
              <a:t>movie</a:t>
            </a:r>
            <a:r>
              <a:rPr lang="en-US" altLang="zh-CN" sz="3200" b="1">
                <a:solidFill>
                  <a:srgbClr val="C00000"/>
                </a:solidFill>
                <a:latin typeface="Times New Roman" pitchFamily="18" charset="0"/>
                <a:ea typeface="华文琥珀" pitchFamily="2" charset="-122"/>
              </a:rPr>
              <a:t>s</a:t>
            </a:r>
            <a:endParaRPr lang="en-US" sz="3200" b="1">
              <a:solidFill>
                <a:srgbClr val="C00000"/>
              </a:solidFill>
              <a:latin typeface="Times New Roman" pitchFamily="18" charset="0"/>
              <a:ea typeface="华文琥珀" pitchFamily="2" charset="-122"/>
            </a:endParaRPr>
          </a:p>
        </p:txBody>
      </p:sp>
      <p:pic>
        <p:nvPicPr>
          <p:cNvPr id="7184" name="Picture 16" descr="E:\图片库\动作\2349.t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3716338"/>
            <a:ext cx="1655763" cy="188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5" name="Picture 1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43"/>
          <a:stretch>
            <a:fillRect/>
          </a:stretch>
        </p:blipFill>
        <p:spPr bwMode="auto">
          <a:xfrm>
            <a:off x="2339975" y="4005263"/>
            <a:ext cx="1841500" cy="187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86" name="Picture 18" descr="38K5K9R}$~($7UU)[~U93@O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30"/>
          <a:stretch>
            <a:fillRect/>
          </a:stretch>
        </p:blipFill>
        <p:spPr bwMode="auto">
          <a:xfrm>
            <a:off x="395288" y="4292600"/>
            <a:ext cx="1727200" cy="151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800" decel="1000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/>
      <p:bldP spid="7172" grpId="0"/>
      <p:bldP spid="7174" grpId="0"/>
      <p:bldP spid="7176" grpId="0"/>
      <p:bldP spid="7177" grpId="0"/>
      <p:bldP spid="718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0" y="333375"/>
            <a:ext cx="3744913" cy="5794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/>
              <a:t>Are you ……ing?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6563" name="Rectangle 3"/>
          <p:cNvSpPr>
            <a:spLocks noChangeArrowheads="1"/>
          </p:cNvSpPr>
          <p:nvPr/>
        </p:nvSpPr>
        <p:spPr bwMode="auto">
          <a:xfrm>
            <a:off x="3851275" y="0"/>
            <a:ext cx="2449513" cy="5794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/>
              <a:t>Yes, I am.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3851275" y="765175"/>
            <a:ext cx="2449513" cy="5794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/>
              <a:t>No, I’m not .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pic>
        <p:nvPicPr>
          <p:cNvPr id="8205" name="Picture 13" descr="jvf3r_yy[1]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3429000"/>
            <a:ext cx="2133600" cy="223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1" name="Picture 15" descr="BD13713_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3500438"/>
            <a:ext cx="1800225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 descr="Untitled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4538"/>
            <a:ext cx="3276600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73" name="Text Box 10"/>
          <p:cNvSpPr txBox="1">
            <a:spLocks noChangeArrowheads="1"/>
          </p:cNvSpPr>
          <p:nvPr/>
        </p:nvSpPr>
        <p:spPr bwMode="auto">
          <a:xfrm>
            <a:off x="4067175" y="2205038"/>
            <a:ext cx="2087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reading</a:t>
            </a:r>
            <a:endParaRPr lang="en-US" sz="320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574" name="Text Box 10"/>
          <p:cNvSpPr txBox="1">
            <a:spLocks noChangeArrowheads="1"/>
          </p:cNvSpPr>
          <p:nvPr/>
        </p:nvSpPr>
        <p:spPr bwMode="auto">
          <a:xfrm>
            <a:off x="1042988" y="1844675"/>
            <a:ext cx="208756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talking on the phone</a:t>
            </a:r>
            <a:endParaRPr lang="en-US" sz="320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575" name="Text Box 10"/>
          <p:cNvSpPr txBox="1">
            <a:spLocks noChangeArrowheads="1"/>
          </p:cNvSpPr>
          <p:nvPr/>
        </p:nvSpPr>
        <p:spPr bwMode="auto">
          <a:xfrm>
            <a:off x="6372225" y="2133600"/>
            <a:ext cx="20875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running</a:t>
            </a:r>
            <a:endParaRPr lang="en-US" sz="320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73" grpId="0" autoUpdateAnimBg="0"/>
      <p:bldP spid="66574" grpId="0" autoUpdateAnimBg="0"/>
      <p:bldP spid="66575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8" name="Picture 5" descr="C:\Users\ysoh\AppData\Local\Microsoft\Windows\Temporary Internet Files\Content.IE5\W8IWHFR0\MP900422412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0438"/>
            <a:ext cx="2195513" cy="299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0" name="Picture 14" descr="0301243dpeople79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3644900"/>
            <a:ext cx="2089150" cy="285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 descr="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005263"/>
            <a:ext cx="215900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92" name="Rectangle 8"/>
          <p:cNvSpPr>
            <a:spLocks noChangeArrowheads="1"/>
          </p:cNvSpPr>
          <p:nvPr/>
        </p:nvSpPr>
        <p:spPr bwMode="auto">
          <a:xfrm>
            <a:off x="0" y="333375"/>
            <a:ext cx="3744913" cy="5794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/>
              <a:t>Are you ……ing ?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7593" name="Rectangle 9"/>
          <p:cNvSpPr>
            <a:spLocks noChangeArrowheads="1"/>
          </p:cNvSpPr>
          <p:nvPr/>
        </p:nvSpPr>
        <p:spPr bwMode="auto">
          <a:xfrm>
            <a:off x="3851275" y="0"/>
            <a:ext cx="2449513" cy="5794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/>
              <a:t>Yes, I am.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7594" name="Rectangle 10"/>
          <p:cNvSpPr>
            <a:spLocks noChangeArrowheads="1"/>
          </p:cNvSpPr>
          <p:nvPr/>
        </p:nvSpPr>
        <p:spPr bwMode="auto">
          <a:xfrm>
            <a:off x="3779838" y="765175"/>
            <a:ext cx="2519362" cy="5794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/>
              <a:t>No, I’m not .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7595" name="Text Box 10"/>
          <p:cNvSpPr txBox="1">
            <a:spLocks noChangeArrowheads="1"/>
          </p:cNvSpPr>
          <p:nvPr/>
        </p:nvSpPr>
        <p:spPr bwMode="auto">
          <a:xfrm>
            <a:off x="0" y="2349500"/>
            <a:ext cx="20875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using the computer</a:t>
            </a:r>
            <a:endParaRPr lang="en-US" sz="320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96" name="Text Box 10"/>
          <p:cNvSpPr txBox="1">
            <a:spLocks noChangeArrowheads="1"/>
          </p:cNvSpPr>
          <p:nvPr/>
        </p:nvSpPr>
        <p:spPr bwMode="auto">
          <a:xfrm>
            <a:off x="2916238" y="2565400"/>
            <a:ext cx="20875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drawing</a:t>
            </a:r>
            <a:endParaRPr lang="en-US" sz="320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97" name="Text Box 10"/>
          <p:cNvSpPr txBox="1">
            <a:spLocks noChangeArrowheads="1"/>
          </p:cNvSpPr>
          <p:nvPr/>
        </p:nvSpPr>
        <p:spPr bwMode="auto">
          <a:xfrm>
            <a:off x="5867400" y="2781300"/>
            <a:ext cx="4140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doing homework</a:t>
            </a:r>
            <a:endParaRPr lang="en-US" sz="320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5" grpId="0" autoUpdateAnimBg="0"/>
      <p:bldP spid="67596" grpId="0" autoUpdateAnimBg="0"/>
      <p:bldP spid="67597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0" y="908050"/>
            <a:ext cx="3744913" cy="5794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/>
              <a:t>Are they …ing ?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5148263" y="981075"/>
            <a:ext cx="3168650" cy="5794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/>
              <a:t>Yes, they are.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8614" name="Rectangle 6"/>
          <p:cNvSpPr>
            <a:spLocks noChangeArrowheads="1"/>
          </p:cNvSpPr>
          <p:nvPr/>
        </p:nvSpPr>
        <p:spPr bwMode="auto">
          <a:xfrm>
            <a:off x="5003800" y="1773238"/>
            <a:ext cx="3384550" cy="57943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/>
              <a:t>No, they aren’t .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pic>
        <p:nvPicPr>
          <p:cNvPr id="68615" name="Picture 8" descr="C:\Users\ysoh\AppData\Local\Microsoft\Windows\Temporary Internet Files\Content.IE5\B4RXWLND\MP900401950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573463"/>
            <a:ext cx="3052762" cy="311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6" name="Picture 3" descr="E:\图片库\动作\3300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3644900"/>
            <a:ext cx="2411412" cy="242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7" name="Picture 5" descr="http://qcyn.sinaimg.cn/2010/1230/U5200P1032DT2010123008540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613" y="3860800"/>
            <a:ext cx="2592387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250825" y="2565400"/>
            <a:ext cx="32400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eating dinner</a:t>
            </a:r>
            <a:r>
              <a:rPr lang="en-US" altLang="zh-CN" sz="4000" b="1">
                <a:latin typeface="Times New Roman" pitchFamily="18" charset="0"/>
              </a:rPr>
              <a:t>.</a:t>
            </a:r>
          </a:p>
        </p:txBody>
      </p:sp>
      <p:sp>
        <p:nvSpPr>
          <p:cNvPr id="68619" name="Text Box 4"/>
          <p:cNvSpPr txBox="1">
            <a:spLocks noChangeArrowheads="1"/>
          </p:cNvSpPr>
          <p:nvPr/>
        </p:nvSpPr>
        <p:spPr bwMode="auto">
          <a:xfrm>
            <a:off x="3779838" y="2708275"/>
            <a:ext cx="20161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exercising</a:t>
            </a:r>
            <a:endParaRPr lang="en-US" sz="3200" b="1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620" name="Text Box 9"/>
          <p:cNvSpPr txBox="1">
            <a:spLocks noChangeArrowheads="1"/>
          </p:cNvSpPr>
          <p:nvPr/>
        </p:nvSpPr>
        <p:spPr bwMode="auto">
          <a:xfrm>
            <a:off x="6335713" y="2781300"/>
            <a:ext cx="28082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latin typeface="Times New Roman" pitchFamily="18" charset="0"/>
                <a:cs typeface="Times New Roman" pitchFamily="18" charset="0"/>
              </a:rPr>
              <a:t>making soup</a:t>
            </a:r>
          </a:p>
        </p:txBody>
      </p:sp>
      <p:sp>
        <p:nvSpPr>
          <p:cNvPr id="68621" name="Rectangle 13"/>
          <p:cNvSpPr>
            <a:spLocks noChangeArrowheads="1"/>
          </p:cNvSpPr>
          <p:nvPr/>
        </p:nvSpPr>
        <p:spPr bwMode="auto">
          <a:xfrm>
            <a:off x="0" y="260350"/>
            <a:ext cx="4968875" cy="5794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/>
              <a:t>What are they doing ?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9" grpId="0"/>
      <p:bldP spid="68619" grpId="0" autoUpdateAnimBg="0"/>
      <p:bldP spid="68620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playing computer gam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7" t="10349" r="15327" b="4262"/>
          <a:stretch>
            <a:fillRect/>
          </a:stretch>
        </p:blipFill>
        <p:spPr bwMode="auto">
          <a:xfrm>
            <a:off x="468313" y="4076700"/>
            <a:ext cx="2362200" cy="163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3048000" y="3716338"/>
            <a:ext cx="6096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Times New Roman" pitchFamily="18" charset="0"/>
              </a:rPr>
              <a:t>-Is</a:t>
            </a:r>
            <a:r>
              <a:rPr lang="en-US" altLang="zh-CN" sz="3600" b="1">
                <a:latin typeface="Times New Roman" pitchFamily="18" charset="0"/>
              </a:rPr>
              <a:t> he</a:t>
            </a:r>
            <a:r>
              <a:rPr lang="en-US" altLang="zh-CN" sz="3600" b="1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altLang="zh-CN" sz="3600" b="1">
                <a:latin typeface="Times New Roman" pitchFamily="18" charset="0"/>
              </a:rPr>
              <a:t>watch</a:t>
            </a:r>
            <a:r>
              <a:rPr lang="en-US" altLang="zh-CN" sz="3600" b="1">
                <a:solidFill>
                  <a:srgbClr val="FF3300"/>
                </a:solidFill>
                <a:latin typeface="Times New Roman" pitchFamily="18" charset="0"/>
              </a:rPr>
              <a:t>ing </a:t>
            </a:r>
            <a:r>
              <a:rPr lang="en-US" altLang="zh-CN" sz="3600" b="1">
                <a:latin typeface="Times New Roman" pitchFamily="18" charset="0"/>
              </a:rPr>
              <a:t>TV?</a:t>
            </a: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3132138" y="692150"/>
            <a:ext cx="43878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Times New Roman" pitchFamily="18" charset="0"/>
              </a:rPr>
              <a:t>-Is</a:t>
            </a:r>
            <a:r>
              <a:rPr lang="en-US" altLang="zh-CN" sz="3600" b="1">
                <a:latin typeface="Times New Roman" pitchFamily="18" charset="0"/>
              </a:rPr>
              <a:t> he play</a:t>
            </a:r>
            <a:r>
              <a:rPr lang="en-US" altLang="zh-CN" sz="3600" b="1">
                <a:solidFill>
                  <a:srgbClr val="FF3300"/>
                </a:solidFill>
                <a:latin typeface="Times New Roman" pitchFamily="18" charset="0"/>
              </a:rPr>
              <a:t>ing</a:t>
            </a:r>
            <a:r>
              <a:rPr lang="en-US" altLang="zh-CN" sz="3600" b="1">
                <a:latin typeface="Times New Roman" pitchFamily="18" charset="0"/>
              </a:rPr>
              <a:t> soccer?</a:t>
            </a:r>
          </a:p>
        </p:txBody>
      </p: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250825" y="188913"/>
            <a:ext cx="32305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Times New Roman" pitchFamily="18" charset="0"/>
              </a:rPr>
              <a:t>What’s he doing?</a:t>
            </a:r>
          </a:p>
        </p:txBody>
      </p:sp>
      <p:pic>
        <p:nvPicPr>
          <p:cNvPr id="59398" name="Picture 6" descr="BD13764_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908050"/>
            <a:ext cx="1868488" cy="202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399" name="Text Box 7"/>
          <p:cNvSpPr txBox="1">
            <a:spLocks noChangeArrowheads="1"/>
          </p:cNvSpPr>
          <p:nvPr/>
        </p:nvSpPr>
        <p:spPr bwMode="auto">
          <a:xfrm>
            <a:off x="3132138" y="1635125"/>
            <a:ext cx="2266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Times New Roman" pitchFamily="18" charset="0"/>
              </a:rPr>
              <a:t>-Yes,</a:t>
            </a:r>
            <a:r>
              <a:rPr lang="en-US" altLang="zh-CN" sz="3600" b="1">
                <a:latin typeface="Times New Roman" pitchFamily="18" charset="0"/>
              </a:rPr>
              <a:t> he is.</a:t>
            </a:r>
          </a:p>
        </p:txBody>
      </p:sp>
      <p:sp>
        <p:nvSpPr>
          <p:cNvPr id="59400" name="Text Box 8"/>
          <p:cNvSpPr txBox="1">
            <a:spLocks noChangeArrowheads="1"/>
          </p:cNvSpPr>
          <p:nvPr/>
        </p:nvSpPr>
        <p:spPr bwMode="auto">
          <a:xfrm>
            <a:off x="3048000" y="4614863"/>
            <a:ext cx="61658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Times New Roman" pitchFamily="18" charset="0"/>
              </a:rPr>
              <a:t>-No,</a:t>
            </a:r>
            <a:r>
              <a:rPr lang="en-US" altLang="zh-CN" sz="3600" b="1">
                <a:latin typeface="Times New Roman" pitchFamily="18" charset="0"/>
              </a:rPr>
              <a:t> he isn’t. </a:t>
            </a:r>
          </a:p>
          <a:p>
            <a:r>
              <a:rPr lang="en-US" altLang="zh-CN" sz="3600" b="1">
                <a:latin typeface="Times New Roman" pitchFamily="18" charset="0"/>
              </a:rPr>
              <a:t>He </a:t>
            </a:r>
            <a:r>
              <a:rPr lang="en-US" altLang="zh-CN" sz="3600" b="1">
                <a:solidFill>
                  <a:srgbClr val="FF3300"/>
                </a:solidFill>
                <a:latin typeface="Times New Roman" pitchFamily="18" charset="0"/>
              </a:rPr>
              <a:t>is</a:t>
            </a:r>
            <a:r>
              <a:rPr lang="en-US" altLang="zh-CN" sz="3600" b="1">
                <a:latin typeface="Times New Roman" pitchFamily="18" charset="0"/>
              </a:rPr>
              <a:t> playing computer games.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  <p:bldP spid="59396" grpId="0"/>
      <p:bldP spid="59397" grpId="0"/>
      <p:bldP spid="59399" grpId="0"/>
      <p:bldP spid="5940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323850" y="404813"/>
            <a:ext cx="3168650" cy="75088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Is he walking ?</a:t>
            </a:r>
            <a:endParaRPr lang="en-US" sz="3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25" name="Text Box 4"/>
          <p:cNvSpPr txBox="1">
            <a:spLocks noChangeArrowheads="1"/>
          </p:cNvSpPr>
          <p:nvPr/>
        </p:nvSpPr>
        <p:spPr bwMode="auto">
          <a:xfrm>
            <a:off x="3779838" y="0"/>
            <a:ext cx="3168650" cy="75088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Yes , he is .</a:t>
            </a:r>
            <a:endParaRPr lang="en-US" sz="3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26" name="Text Box 4"/>
          <p:cNvSpPr txBox="1">
            <a:spLocks noChangeArrowheads="1"/>
          </p:cNvSpPr>
          <p:nvPr/>
        </p:nvSpPr>
        <p:spPr bwMode="auto">
          <a:xfrm>
            <a:off x="3779838" y="765175"/>
            <a:ext cx="3168650" cy="14097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No , he isn</a:t>
            </a:r>
            <a:r>
              <a:rPr lang="en-US" altLang="zh-CN" sz="3600" b="1">
                <a:latin typeface="Arial"/>
              </a:rPr>
              <a:t>’</a:t>
            </a:r>
            <a:r>
              <a:rPr lang="en-US" altLang="zh-CN" sz="3600" b="1">
                <a:latin typeface="Times New Roman" pitchFamily="18" charset="0"/>
              </a:rPr>
              <a:t>t . He is running .</a:t>
            </a:r>
            <a:endParaRPr lang="en-US" sz="36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14" name="Picture 18" descr="run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773238"/>
            <a:ext cx="2524125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 animBg="1" autoUpdateAnimBg="0"/>
      <p:bldP spid="56325" grpId="0" animBg="1" autoUpdateAnimBg="0"/>
      <p:bldP spid="56326" grpId="0" animBg="1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1916113"/>
            <a:ext cx="1908175" cy="215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9" name="Picture 7" descr="C:\Users\ysoh\AppData\Local\Microsoft\Windows\Temporary Internet Files\Content.IE5\CNMQD2I0\MP900409066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798888"/>
            <a:ext cx="2268537" cy="305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50" name="Text Box 4"/>
          <p:cNvSpPr txBox="1">
            <a:spLocks noChangeArrowheads="1"/>
          </p:cNvSpPr>
          <p:nvPr/>
        </p:nvSpPr>
        <p:spPr bwMode="auto">
          <a:xfrm>
            <a:off x="323850" y="404813"/>
            <a:ext cx="3168650" cy="75088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Is he/she </a:t>
            </a:r>
            <a:r>
              <a:rPr lang="en-US" altLang="zh-CN" sz="3600" b="1">
                <a:latin typeface="Arial"/>
              </a:rPr>
              <a:t>…</a:t>
            </a:r>
            <a:r>
              <a:rPr lang="en-US" altLang="zh-CN" sz="3600" b="1">
                <a:latin typeface="Times New Roman" pitchFamily="18" charset="0"/>
              </a:rPr>
              <a:t>?</a:t>
            </a:r>
            <a:endParaRPr lang="en-US" sz="3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51" name="Text Box 4"/>
          <p:cNvSpPr txBox="1">
            <a:spLocks noChangeArrowheads="1"/>
          </p:cNvSpPr>
          <p:nvPr/>
        </p:nvSpPr>
        <p:spPr bwMode="auto">
          <a:xfrm>
            <a:off x="3779838" y="0"/>
            <a:ext cx="3168650" cy="75088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Yes , he/she is .</a:t>
            </a:r>
            <a:endParaRPr lang="en-US" sz="3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52" name="Text Box 4"/>
          <p:cNvSpPr txBox="1">
            <a:spLocks noChangeArrowheads="1"/>
          </p:cNvSpPr>
          <p:nvPr/>
        </p:nvSpPr>
        <p:spPr bwMode="auto">
          <a:xfrm>
            <a:off x="3635375" y="836613"/>
            <a:ext cx="3529013" cy="14097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No , he/she isn</a:t>
            </a:r>
            <a:r>
              <a:rPr lang="en-US" altLang="zh-CN" sz="3600" b="1">
                <a:latin typeface="Arial"/>
              </a:rPr>
              <a:t>’</a:t>
            </a:r>
            <a:r>
              <a:rPr lang="en-US" altLang="zh-CN" sz="3600" b="1">
                <a:latin typeface="Times New Roman" pitchFamily="18" charset="0"/>
              </a:rPr>
              <a:t>t . He/she is</a:t>
            </a:r>
            <a:r>
              <a:rPr lang="en-US" altLang="zh-CN" sz="3600" b="1">
                <a:latin typeface="Arial"/>
              </a:rPr>
              <a:t>…</a:t>
            </a:r>
            <a:r>
              <a:rPr lang="en-US" altLang="zh-CN" sz="3600" b="1">
                <a:latin typeface="Times New Roman" pitchFamily="18" charset="0"/>
              </a:rPr>
              <a:t>.</a:t>
            </a:r>
            <a:endParaRPr lang="en-US" sz="36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7353" name="Picture 9" descr="swimming"/>
          <p:cNvPicPr>
            <a:picLocks noChangeAspect="1" noChangeArrowheads="1" noCrop="1"/>
          </p:cNvPicPr>
          <p:nvPr>
            <p:ph type="body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125538"/>
            <a:ext cx="3327400" cy="1905000"/>
          </a:xfrm>
          <a:noFill/>
          <a:ln/>
        </p:spPr>
      </p:pic>
      <p:pic>
        <p:nvPicPr>
          <p:cNvPr id="57355" name="Picture 11" descr="6by">
            <a:hlinkClick r:id="" action="ppaction://noaction">
              <a:snd r:embed="rId6" name="hammer.wav"/>
            </a:hlinkClick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3789363"/>
            <a:ext cx="2414587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6" name="Picture 21" descr="RW---002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3860800"/>
            <a:ext cx="1827212" cy="2492375"/>
          </a:xfrm>
          <a:prstGeom prst="rect">
            <a:avLst/>
          </a:prstGeom>
          <a:noFill/>
          <a:ln w="28575">
            <a:solidFill>
              <a:srgbClr val="FF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TA_0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323850" y="404813"/>
            <a:ext cx="3168650" cy="75088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Is he/she </a:t>
            </a:r>
            <a:r>
              <a:rPr lang="en-US" altLang="zh-CN" sz="3600" b="1">
                <a:latin typeface="Arial"/>
              </a:rPr>
              <a:t>…</a:t>
            </a:r>
            <a:r>
              <a:rPr lang="en-US" altLang="zh-CN" sz="3600" b="1">
                <a:latin typeface="Times New Roman" pitchFamily="18" charset="0"/>
              </a:rPr>
              <a:t>?</a:t>
            </a:r>
            <a:endParaRPr lang="en-US" sz="3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517" name="Text Box 4"/>
          <p:cNvSpPr txBox="1">
            <a:spLocks noChangeArrowheads="1"/>
          </p:cNvSpPr>
          <p:nvPr/>
        </p:nvSpPr>
        <p:spPr bwMode="auto">
          <a:xfrm>
            <a:off x="3779838" y="0"/>
            <a:ext cx="3168650" cy="75088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Yes , he/she is .</a:t>
            </a:r>
            <a:endParaRPr lang="en-US" sz="3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518" name="Text Box 4"/>
          <p:cNvSpPr txBox="1">
            <a:spLocks noChangeArrowheads="1"/>
          </p:cNvSpPr>
          <p:nvPr/>
        </p:nvSpPr>
        <p:spPr bwMode="auto">
          <a:xfrm>
            <a:off x="3635375" y="836613"/>
            <a:ext cx="3529013" cy="75088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No , he/she isn</a:t>
            </a:r>
            <a:r>
              <a:rPr lang="en-US" altLang="zh-CN" sz="3600" b="1">
                <a:latin typeface="Arial"/>
              </a:rPr>
              <a:t>’</a:t>
            </a:r>
            <a:r>
              <a:rPr lang="en-US" altLang="zh-CN" sz="3600" b="1">
                <a:latin typeface="Times New Roman" pitchFamily="18" charset="0"/>
              </a:rPr>
              <a:t>t .</a:t>
            </a:r>
            <a:endParaRPr lang="en-US" sz="36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4519" name="Picture 8" descr="p6_f1_16">
            <a:hlinkClick r:id="" action="ppaction://noaction">
              <a:snd r:embed="rId2" name="wind.wav"/>
            </a:hlinkClick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5038"/>
            <a:ext cx="2098675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0" name="Picture 7" descr="C:\Users\ysoh\AppData\Local\Microsoft\Windows\Temporary Internet Files\Content.IE5\CNMQD2I0\MP900402245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2276475"/>
            <a:ext cx="1814512" cy="254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2133600"/>
            <a:ext cx="1835150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2" name="Picture 10" descr="001">
            <a:hlinkClick r:id="" action="ppaction://noaction">
              <a:snd r:embed="rId6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2565400"/>
            <a:ext cx="2041525" cy="220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684" name="Picture 4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789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5" name="Picture 5" descr="HUIJI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785813"/>
            <a:ext cx="4764087" cy="455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686" name="Text Box 6"/>
          <p:cNvSpPr txBox="1">
            <a:spLocks noChangeArrowheads="1"/>
          </p:cNvSpPr>
          <p:nvPr/>
        </p:nvSpPr>
        <p:spPr bwMode="auto">
          <a:xfrm>
            <a:off x="827088" y="6021388"/>
            <a:ext cx="1841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140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71687" name="Text Box 7"/>
          <p:cNvSpPr txBox="1">
            <a:spLocks noChangeArrowheads="1"/>
          </p:cNvSpPr>
          <p:nvPr/>
        </p:nvSpPr>
        <p:spPr bwMode="auto">
          <a:xfrm>
            <a:off x="900113" y="6165850"/>
            <a:ext cx="1841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40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71688" name="Text Box 8"/>
          <p:cNvSpPr txBox="1">
            <a:spLocks noChangeArrowheads="1"/>
          </p:cNvSpPr>
          <p:nvPr/>
        </p:nvSpPr>
        <p:spPr bwMode="auto">
          <a:xfrm rot="-1510919">
            <a:off x="-180975" y="855663"/>
            <a:ext cx="41052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chemeClr val="accent2"/>
                </a:solidFill>
                <a:latin typeface="Comic Sans MS" pitchFamily="66" charset="0"/>
              </a:rPr>
              <a:t>What</a:t>
            </a:r>
            <a:r>
              <a:rPr lang="en-US" altLang="zh-CN" sz="3600" baseline="54000">
                <a:solidFill>
                  <a:schemeClr val="accent2"/>
                </a:solidFill>
                <a:latin typeface="Comic Sans MS" pitchFamily="66" charset="0"/>
              </a:rPr>
              <a:t>,</a:t>
            </a:r>
            <a:r>
              <a:rPr lang="en-US" altLang="zh-CN" sz="3600">
                <a:solidFill>
                  <a:schemeClr val="accent2"/>
                </a:solidFill>
                <a:latin typeface="Comic Sans MS" pitchFamily="66" charset="0"/>
              </a:rPr>
              <a:t>s he doing</a:t>
            </a:r>
            <a:r>
              <a:rPr lang="en-US" altLang="zh-CN" sz="4000">
                <a:solidFill>
                  <a:schemeClr val="accent2"/>
                </a:solidFill>
                <a:latin typeface="Comic Sans MS" pitchFamily="66" charset="0"/>
              </a:rPr>
              <a:t>?</a:t>
            </a:r>
          </a:p>
        </p:txBody>
      </p:sp>
      <p:sp>
        <p:nvSpPr>
          <p:cNvPr id="71689" name="Text Box 9"/>
          <p:cNvSpPr txBox="1">
            <a:spLocks noChangeArrowheads="1"/>
          </p:cNvSpPr>
          <p:nvPr/>
        </p:nvSpPr>
        <p:spPr bwMode="auto">
          <a:xfrm>
            <a:off x="1835150" y="6461125"/>
            <a:ext cx="18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endParaRPr lang="zh-CN" altLang="en-US" sz="2000" b="1">
              <a:latin typeface="Times New Roman" pitchFamily="18" charset="0"/>
              <a:ea typeface="新宋体" pitchFamily="49" charset="-122"/>
            </a:endParaRPr>
          </a:p>
        </p:txBody>
      </p:sp>
      <p:sp>
        <p:nvSpPr>
          <p:cNvPr id="71690" name="Text Box 10"/>
          <p:cNvSpPr txBox="1">
            <a:spLocks noChangeArrowheads="1"/>
          </p:cNvSpPr>
          <p:nvPr/>
        </p:nvSpPr>
        <p:spPr bwMode="auto">
          <a:xfrm rot="-821614">
            <a:off x="5000625" y="5734050"/>
            <a:ext cx="3816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600" b="1">
                <a:solidFill>
                  <a:srgbClr val="CC0066"/>
                </a:solidFill>
                <a:latin typeface="Comic Sans MS" pitchFamily="66" charset="0"/>
                <a:ea typeface="新宋体" pitchFamily="49" charset="-122"/>
              </a:rPr>
              <a:t>Is</a:t>
            </a:r>
            <a:r>
              <a:rPr lang="en-US" altLang="zh-CN" sz="3600" b="1">
                <a:solidFill>
                  <a:schemeClr val="accent2"/>
                </a:solidFill>
                <a:latin typeface="Comic Sans MS" pitchFamily="66" charset="0"/>
                <a:ea typeface="新宋体" pitchFamily="49" charset="-122"/>
              </a:rPr>
              <a:t> he swimm</a:t>
            </a:r>
            <a:r>
              <a:rPr lang="en-US" altLang="zh-CN" sz="3600" b="1">
                <a:solidFill>
                  <a:srgbClr val="CC0066"/>
                </a:solidFill>
                <a:latin typeface="Comic Sans MS" pitchFamily="66" charset="0"/>
                <a:ea typeface="新宋体" pitchFamily="49" charset="-122"/>
              </a:rPr>
              <a:t>ing</a:t>
            </a:r>
            <a:r>
              <a:rPr lang="en-US" altLang="zh-CN" sz="3600" b="1">
                <a:solidFill>
                  <a:schemeClr val="accent2"/>
                </a:solidFill>
                <a:latin typeface="Comic Sans MS" pitchFamily="66" charset="0"/>
                <a:ea typeface="新宋体" pitchFamily="49" charset="-122"/>
              </a:rPr>
              <a:t>?</a:t>
            </a:r>
          </a:p>
        </p:txBody>
      </p:sp>
      <p:pic>
        <p:nvPicPr>
          <p:cNvPr id="71691" name="Picture 11" descr="lan 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1773238"/>
            <a:ext cx="4498975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8" grpId="0" autoUpdateAnimBg="0"/>
      <p:bldP spid="71690" grpId="0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2708" name="Picture 4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89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09" name="Picture 5" descr="HUIJI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0"/>
            <a:ext cx="5845175" cy="558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710" name="Text Box 6"/>
          <p:cNvSpPr txBox="1">
            <a:spLocks noChangeArrowheads="1"/>
          </p:cNvSpPr>
          <p:nvPr/>
        </p:nvSpPr>
        <p:spPr bwMode="auto">
          <a:xfrm>
            <a:off x="827088" y="6021388"/>
            <a:ext cx="1841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140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72711" name="Text Box 7"/>
          <p:cNvSpPr txBox="1">
            <a:spLocks noChangeArrowheads="1"/>
          </p:cNvSpPr>
          <p:nvPr/>
        </p:nvSpPr>
        <p:spPr bwMode="auto">
          <a:xfrm>
            <a:off x="900113" y="6165850"/>
            <a:ext cx="1841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40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72712" name="Text Box 8"/>
          <p:cNvSpPr txBox="1">
            <a:spLocks noChangeArrowheads="1"/>
          </p:cNvSpPr>
          <p:nvPr/>
        </p:nvSpPr>
        <p:spPr bwMode="auto">
          <a:xfrm>
            <a:off x="2484438" y="5589588"/>
            <a:ext cx="41052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accent2"/>
                </a:solidFill>
                <a:latin typeface="Times New Roman" pitchFamily="18" charset="0"/>
              </a:rPr>
              <a:t>What</a:t>
            </a:r>
            <a:r>
              <a:rPr lang="en-US" altLang="zh-CN" sz="4000" baseline="54000">
                <a:solidFill>
                  <a:schemeClr val="accent2"/>
                </a:solidFill>
                <a:latin typeface="Times New Roman" pitchFamily="18" charset="0"/>
              </a:rPr>
              <a:t>,</a:t>
            </a:r>
            <a:r>
              <a:rPr lang="en-US" altLang="zh-CN" sz="4000">
                <a:solidFill>
                  <a:schemeClr val="accent2"/>
                </a:solidFill>
                <a:latin typeface="Times New Roman" pitchFamily="18" charset="0"/>
              </a:rPr>
              <a:t>s he doing?</a:t>
            </a:r>
          </a:p>
        </p:txBody>
      </p:sp>
      <p:pic>
        <p:nvPicPr>
          <p:cNvPr id="72713" name="Picture 9" descr="gif09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4688" y="4606925"/>
            <a:ext cx="2119312" cy="225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714" name="Text Box 10"/>
          <p:cNvSpPr txBox="1">
            <a:spLocks noChangeArrowheads="1"/>
          </p:cNvSpPr>
          <p:nvPr/>
        </p:nvSpPr>
        <p:spPr bwMode="auto">
          <a:xfrm>
            <a:off x="1835150" y="6461125"/>
            <a:ext cx="18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endParaRPr lang="zh-CN" altLang="en-US" sz="2000" b="1">
              <a:latin typeface="Times New Roman" pitchFamily="18" charset="0"/>
              <a:ea typeface="新宋体" pitchFamily="49" charset="-122"/>
            </a:endParaRPr>
          </a:p>
        </p:txBody>
      </p:sp>
      <p:sp>
        <p:nvSpPr>
          <p:cNvPr id="72715" name="Text Box 11"/>
          <p:cNvSpPr txBox="1">
            <a:spLocks noChangeArrowheads="1"/>
          </p:cNvSpPr>
          <p:nvPr/>
        </p:nvSpPr>
        <p:spPr bwMode="auto">
          <a:xfrm>
            <a:off x="2505075" y="6046788"/>
            <a:ext cx="3675063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4800" b="1">
                <a:solidFill>
                  <a:schemeClr val="accent2"/>
                </a:solidFill>
                <a:latin typeface="Times New Roman" pitchFamily="18" charset="0"/>
                <a:ea typeface="新宋体" pitchFamily="49" charset="-122"/>
              </a:rPr>
              <a:t>He</a:t>
            </a:r>
            <a:r>
              <a:rPr lang="en-US" altLang="zh-CN" sz="4800" b="1" baseline="54000">
                <a:solidFill>
                  <a:srgbClr val="FF0000"/>
                </a:solidFill>
                <a:latin typeface="Times New Roman" pitchFamily="18" charset="0"/>
                <a:ea typeface="新宋体" pitchFamily="49" charset="-122"/>
              </a:rPr>
              <a:t>,</a:t>
            </a:r>
            <a:r>
              <a:rPr lang="en-US" altLang="zh-CN" sz="4800" b="1">
                <a:solidFill>
                  <a:srgbClr val="FF0000"/>
                </a:solidFill>
                <a:latin typeface="Times New Roman" pitchFamily="18" charset="0"/>
                <a:ea typeface="新宋体" pitchFamily="49" charset="-122"/>
              </a:rPr>
              <a:t>s</a:t>
            </a:r>
            <a:r>
              <a:rPr lang="en-US" altLang="zh-CN" sz="4800" b="1">
                <a:solidFill>
                  <a:schemeClr val="tx2"/>
                </a:solidFill>
                <a:latin typeface="Times New Roman" pitchFamily="18" charset="0"/>
                <a:ea typeface="新宋体" pitchFamily="49" charset="-122"/>
              </a:rPr>
              <a:t> </a:t>
            </a:r>
            <a:r>
              <a:rPr lang="en-US" altLang="zh-CN" sz="4800" b="1">
                <a:solidFill>
                  <a:schemeClr val="accent2"/>
                </a:solidFill>
                <a:latin typeface="Times New Roman" pitchFamily="18" charset="0"/>
                <a:ea typeface="新宋体" pitchFamily="49" charset="-122"/>
              </a:rPr>
              <a:t>ru</a:t>
            </a:r>
            <a:r>
              <a:rPr lang="en-US" altLang="zh-CN" sz="4800" b="1">
                <a:solidFill>
                  <a:srgbClr val="FF0066"/>
                </a:solidFill>
                <a:latin typeface="Times New Roman" pitchFamily="18" charset="0"/>
                <a:ea typeface="新宋体" pitchFamily="49" charset="-122"/>
              </a:rPr>
              <a:t>nn</a:t>
            </a:r>
            <a:r>
              <a:rPr lang="en-US" altLang="zh-CN" sz="4800" b="1">
                <a:solidFill>
                  <a:srgbClr val="FF0000"/>
                </a:solidFill>
                <a:latin typeface="Times New Roman" pitchFamily="18" charset="0"/>
                <a:ea typeface="新宋体" pitchFamily="49" charset="-122"/>
              </a:rPr>
              <a:t>ing</a:t>
            </a:r>
            <a:r>
              <a:rPr lang="en-US" altLang="zh-CN" sz="4800" b="1">
                <a:solidFill>
                  <a:schemeClr val="tx2"/>
                </a:solidFill>
                <a:latin typeface="Times New Roman" pitchFamily="18" charset="0"/>
                <a:ea typeface="新宋体" pitchFamily="49" charset="-122"/>
              </a:rPr>
              <a:t>.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2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2" grpId="0" autoUpdateAnimBg="0"/>
      <p:bldP spid="72715" grpId="0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3732" name="Picture 4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713"/>
            <a:ext cx="91789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827088" y="6021388"/>
            <a:ext cx="1841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140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73734" name="Text Box 6"/>
          <p:cNvSpPr txBox="1">
            <a:spLocks noChangeArrowheads="1"/>
          </p:cNvSpPr>
          <p:nvPr/>
        </p:nvSpPr>
        <p:spPr bwMode="auto">
          <a:xfrm>
            <a:off x="900113" y="6165850"/>
            <a:ext cx="1841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40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73735" name="Text Box 7"/>
          <p:cNvSpPr txBox="1">
            <a:spLocks noChangeArrowheads="1"/>
          </p:cNvSpPr>
          <p:nvPr/>
        </p:nvSpPr>
        <p:spPr bwMode="auto">
          <a:xfrm rot="-1510919">
            <a:off x="-180975" y="855663"/>
            <a:ext cx="41052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chemeClr val="accent2"/>
                </a:solidFill>
                <a:latin typeface="Comic Sans MS" pitchFamily="66" charset="0"/>
              </a:rPr>
              <a:t>What</a:t>
            </a:r>
            <a:r>
              <a:rPr lang="en-US" altLang="zh-CN" sz="3600" baseline="54000">
                <a:solidFill>
                  <a:schemeClr val="accent2"/>
                </a:solidFill>
                <a:latin typeface="Comic Sans MS" pitchFamily="66" charset="0"/>
              </a:rPr>
              <a:t>,</a:t>
            </a:r>
            <a:r>
              <a:rPr lang="en-US" altLang="zh-CN" sz="3600">
                <a:solidFill>
                  <a:schemeClr val="accent2"/>
                </a:solidFill>
                <a:latin typeface="Comic Sans MS" pitchFamily="66" charset="0"/>
              </a:rPr>
              <a:t>s she doing</a:t>
            </a:r>
            <a:r>
              <a:rPr lang="en-US" altLang="zh-CN" sz="4000">
                <a:solidFill>
                  <a:schemeClr val="accent2"/>
                </a:solidFill>
                <a:latin typeface="Comic Sans MS" pitchFamily="66" charset="0"/>
              </a:rPr>
              <a:t>?</a:t>
            </a:r>
          </a:p>
        </p:txBody>
      </p:sp>
      <p:sp>
        <p:nvSpPr>
          <p:cNvPr id="73736" name="Text Box 8"/>
          <p:cNvSpPr txBox="1">
            <a:spLocks noChangeArrowheads="1"/>
          </p:cNvSpPr>
          <p:nvPr/>
        </p:nvSpPr>
        <p:spPr bwMode="auto">
          <a:xfrm>
            <a:off x="1835150" y="6461125"/>
            <a:ext cx="18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endParaRPr lang="zh-CN" altLang="en-US" sz="2000" b="1">
              <a:latin typeface="Times New Roman" pitchFamily="18" charset="0"/>
              <a:ea typeface="新宋体" pitchFamily="49" charset="-122"/>
            </a:endParaRPr>
          </a:p>
        </p:txBody>
      </p:sp>
      <p:sp>
        <p:nvSpPr>
          <p:cNvPr id="73737" name="Text Box 9"/>
          <p:cNvSpPr txBox="1">
            <a:spLocks noChangeArrowheads="1"/>
          </p:cNvSpPr>
          <p:nvPr/>
        </p:nvSpPr>
        <p:spPr bwMode="auto">
          <a:xfrm rot="-821614">
            <a:off x="5159375" y="5734050"/>
            <a:ext cx="34972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600" b="1">
                <a:solidFill>
                  <a:srgbClr val="CC0066"/>
                </a:solidFill>
                <a:latin typeface="Comic Sans MS" pitchFamily="66" charset="0"/>
                <a:ea typeface="新宋体" pitchFamily="49" charset="-122"/>
              </a:rPr>
              <a:t>Is</a:t>
            </a:r>
            <a:r>
              <a:rPr lang="en-US" altLang="zh-CN" sz="3600" b="1">
                <a:solidFill>
                  <a:schemeClr val="accent2"/>
                </a:solidFill>
                <a:latin typeface="Comic Sans MS" pitchFamily="66" charset="0"/>
                <a:ea typeface="新宋体" pitchFamily="49" charset="-122"/>
              </a:rPr>
              <a:t> she sing</a:t>
            </a:r>
            <a:r>
              <a:rPr lang="en-US" altLang="zh-CN" sz="3600" b="1">
                <a:solidFill>
                  <a:srgbClr val="CC0066"/>
                </a:solidFill>
                <a:latin typeface="Comic Sans MS" pitchFamily="66" charset="0"/>
                <a:ea typeface="新宋体" pitchFamily="49" charset="-122"/>
              </a:rPr>
              <a:t>ing</a:t>
            </a:r>
            <a:r>
              <a:rPr lang="en-US" altLang="zh-CN" sz="3600" b="1">
                <a:solidFill>
                  <a:schemeClr val="accent2"/>
                </a:solidFill>
                <a:latin typeface="Comic Sans MS" pitchFamily="66" charset="0"/>
                <a:ea typeface="新宋体" pitchFamily="49" charset="-122"/>
              </a:rPr>
              <a:t>?</a:t>
            </a:r>
          </a:p>
        </p:txBody>
      </p:sp>
      <p:pic>
        <p:nvPicPr>
          <p:cNvPr id="73738" name="Picture 10" descr="读书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1196975"/>
            <a:ext cx="5992812" cy="37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9" name="Picture 11" descr="lan 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1989138"/>
            <a:ext cx="5976937" cy="356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5" grpId="0" autoUpdateAnimBg="0"/>
      <p:bldP spid="73737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矩形 1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404813"/>
            <a:ext cx="4075113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14" descr="E:\图片库\人物\0373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2997200"/>
            <a:ext cx="1439863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6" name="Group 4"/>
          <p:cNvGrpSpPr>
            <a:grpSpLocks/>
          </p:cNvGrpSpPr>
          <p:nvPr/>
        </p:nvGrpSpPr>
        <p:grpSpPr bwMode="auto">
          <a:xfrm>
            <a:off x="323850" y="1700213"/>
            <a:ext cx="4968875" cy="865187"/>
            <a:chOff x="0" y="0"/>
            <a:chExt cx="4968552" cy="864096"/>
          </a:xfrm>
        </p:grpSpPr>
        <p:sp>
          <p:nvSpPr>
            <p:cNvPr id="8197" name="Text Box 3"/>
            <p:cNvSpPr txBox="1">
              <a:spLocks noChangeArrowheads="1"/>
            </p:cNvSpPr>
            <p:nvPr/>
          </p:nvSpPr>
          <p:spPr bwMode="auto">
            <a:xfrm>
              <a:off x="144453" y="144280"/>
              <a:ext cx="4752666" cy="5787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sz="3200" b="1">
                  <a:latin typeface="Times New Roman" pitchFamily="18" charset="0"/>
                  <a:cs typeface="Times New Roman" pitchFamily="18" charset="0"/>
                </a:rPr>
                <a:t>What are you doing now?</a:t>
              </a:r>
              <a:endPara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198" name="圆角矩形标注 16"/>
            <p:cNvSpPr>
              <a:spLocks noChangeArrowheads="1"/>
            </p:cNvSpPr>
            <p:nvPr/>
          </p:nvSpPr>
          <p:spPr bwMode="auto">
            <a:xfrm>
              <a:off x="0" y="0"/>
              <a:ext cx="4968552" cy="864096"/>
            </a:xfrm>
            <a:prstGeom prst="wedgeRoundRectCallout">
              <a:avLst>
                <a:gd name="adj1" fmla="val -17343"/>
                <a:gd name="adj2" fmla="val 67972"/>
                <a:gd name="adj3" fmla="val 16667"/>
              </a:avLst>
            </a:prstGeom>
            <a:noFill/>
            <a:ln w="25400">
              <a:solidFill>
                <a:srgbClr val="89A4A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199" name="Group 7"/>
          <p:cNvGrpSpPr>
            <a:grpSpLocks/>
          </p:cNvGrpSpPr>
          <p:nvPr/>
        </p:nvGrpSpPr>
        <p:grpSpPr bwMode="auto">
          <a:xfrm>
            <a:off x="4859338" y="2636838"/>
            <a:ext cx="3816350" cy="863600"/>
            <a:chOff x="0" y="0"/>
            <a:chExt cx="3816424" cy="864096"/>
          </a:xfrm>
        </p:grpSpPr>
        <p:sp>
          <p:nvSpPr>
            <p:cNvPr id="8200" name="Text Box 9"/>
            <p:cNvSpPr txBox="1">
              <a:spLocks noChangeArrowheads="1"/>
            </p:cNvSpPr>
            <p:nvPr/>
          </p:nvSpPr>
          <p:spPr bwMode="auto">
            <a:xfrm>
              <a:off x="215904" y="71479"/>
              <a:ext cx="3313177" cy="579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sz="3200" b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I’m watching TV. </a:t>
              </a:r>
              <a:endParaRPr lang="en-US" sz="32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201" name="圆角矩形标注 18"/>
            <p:cNvSpPr>
              <a:spLocks noChangeArrowheads="1"/>
            </p:cNvSpPr>
            <p:nvPr/>
          </p:nvSpPr>
          <p:spPr bwMode="auto">
            <a:xfrm>
              <a:off x="0" y="0"/>
              <a:ext cx="3816424" cy="864096"/>
            </a:xfrm>
            <a:prstGeom prst="wedgeRoundRectCallout">
              <a:avLst>
                <a:gd name="adj1" fmla="val 12532"/>
                <a:gd name="adj2" fmla="val 71620"/>
                <a:gd name="adj3" fmla="val 16667"/>
              </a:avLst>
            </a:prstGeom>
            <a:noFill/>
            <a:ln w="25400">
              <a:solidFill>
                <a:srgbClr val="89A4A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8202" name="Picture 16" descr="http://www.sxxxt.cn/newsfiles/jpg/2011-12/2011120609275269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3860800"/>
            <a:ext cx="2874963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4756" name="Picture 4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89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827088" y="6021388"/>
            <a:ext cx="1841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140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900113" y="6165850"/>
            <a:ext cx="1841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40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1835150" y="6461125"/>
            <a:ext cx="18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endParaRPr lang="zh-CN" altLang="en-US" sz="2000" b="1">
              <a:latin typeface="Times New Roman" pitchFamily="18" charset="0"/>
              <a:ea typeface="新宋体" pitchFamily="49" charset="-122"/>
            </a:endParaRPr>
          </a:p>
        </p:txBody>
      </p:sp>
      <p:sp>
        <p:nvSpPr>
          <p:cNvPr id="74760" name="Text Box 8"/>
          <p:cNvSpPr txBox="1">
            <a:spLocks noChangeArrowheads="1"/>
          </p:cNvSpPr>
          <p:nvPr/>
        </p:nvSpPr>
        <p:spPr bwMode="auto">
          <a:xfrm rot="-170046">
            <a:off x="1835150" y="5516563"/>
            <a:ext cx="6648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solidFill>
                  <a:schemeClr val="accent2"/>
                </a:solidFill>
                <a:latin typeface="Comic Sans MS" pitchFamily="66" charset="0"/>
                <a:ea typeface="新宋体" pitchFamily="49" charset="-122"/>
              </a:rPr>
              <a:t>She </a:t>
            </a:r>
            <a:r>
              <a:rPr lang="en-US" altLang="zh-CN" sz="3600" b="1">
                <a:solidFill>
                  <a:srgbClr val="CC0066"/>
                </a:solidFill>
                <a:latin typeface="Comic Sans MS" pitchFamily="66" charset="0"/>
                <a:ea typeface="新宋体" pitchFamily="49" charset="-122"/>
              </a:rPr>
              <a:t>is</a:t>
            </a:r>
            <a:r>
              <a:rPr lang="en-US" altLang="zh-CN" sz="3600" b="1">
                <a:solidFill>
                  <a:schemeClr val="accent2"/>
                </a:solidFill>
                <a:latin typeface="Comic Sans MS" pitchFamily="66" charset="0"/>
                <a:ea typeface="新宋体" pitchFamily="49" charset="-122"/>
              </a:rPr>
              <a:t> read</a:t>
            </a:r>
            <a:r>
              <a:rPr lang="en-US" altLang="zh-CN" sz="3600" b="1">
                <a:solidFill>
                  <a:srgbClr val="CC0066"/>
                </a:solidFill>
                <a:latin typeface="Comic Sans MS" pitchFamily="66" charset="0"/>
                <a:ea typeface="新宋体" pitchFamily="49" charset="-122"/>
              </a:rPr>
              <a:t>ing</a:t>
            </a:r>
            <a:r>
              <a:rPr lang="en-US" altLang="zh-CN" sz="3600" b="1">
                <a:solidFill>
                  <a:schemeClr val="accent2"/>
                </a:solidFill>
                <a:latin typeface="Comic Sans MS" pitchFamily="66" charset="0"/>
                <a:ea typeface="新宋体" pitchFamily="49" charset="-122"/>
              </a:rPr>
              <a:t> in the library.</a:t>
            </a:r>
          </a:p>
        </p:txBody>
      </p:sp>
      <p:pic>
        <p:nvPicPr>
          <p:cNvPr id="74761" name="Picture 9" descr="读书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1196975"/>
            <a:ext cx="5992812" cy="37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60" grpId="0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游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1844675"/>
            <a:ext cx="4105275" cy="297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79" name="Picture 3" descr="lan 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3213100"/>
            <a:ext cx="4176713" cy="296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780" name="Text Box 4"/>
          <p:cNvSpPr txBox="1">
            <a:spLocks noChangeArrowheads="1"/>
          </p:cNvSpPr>
          <p:nvPr/>
        </p:nvSpPr>
        <p:spPr bwMode="auto">
          <a:xfrm rot="-821614">
            <a:off x="4787900" y="5734050"/>
            <a:ext cx="42449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600" b="1">
                <a:solidFill>
                  <a:srgbClr val="CC0066"/>
                </a:solidFill>
                <a:latin typeface="Comic Sans MS" pitchFamily="66" charset="0"/>
                <a:ea typeface="新宋体" pitchFamily="49" charset="-122"/>
              </a:rPr>
              <a:t>Are they</a:t>
            </a:r>
            <a:r>
              <a:rPr lang="en-US" altLang="zh-CN" sz="3600" b="1">
                <a:solidFill>
                  <a:schemeClr val="accent2"/>
                </a:solidFill>
                <a:latin typeface="Comic Sans MS" pitchFamily="66" charset="0"/>
                <a:ea typeface="新宋体" pitchFamily="49" charset="-122"/>
              </a:rPr>
              <a:t> danc</a:t>
            </a:r>
            <a:r>
              <a:rPr lang="en-US" altLang="zh-CN" sz="3600" b="1">
                <a:solidFill>
                  <a:srgbClr val="CC0066"/>
                </a:solidFill>
                <a:latin typeface="Comic Sans MS" pitchFamily="66" charset="0"/>
                <a:ea typeface="新宋体" pitchFamily="49" charset="-122"/>
              </a:rPr>
              <a:t>ing</a:t>
            </a:r>
            <a:r>
              <a:rPr lang="en-US" altLang="zh-CN" sz="3600" b="1">
                <a:solidFill>
                  <a:schemeClr val="accent2"/>
                </a:solidFill>
                <a:latin typeface="Comic Sans MS" pitchFamily="66" charset="0"/>
                <a:ea typeface="新宋体" pitchFamily="49" charset="-122"/>
              </a:rPr>
              <a:t>?</a:t>
            </a:r>
          </a:p>
        </p:txBody>
      </p:sp>
      <p:sp>
        <p:nvSpPr>
          <p:cNvPr id="75781" name="Text Box 5"/>
          <p:cNvSpPr txBox="1">
            <a:spLocks noChangeArrowheads="1"/>
          </p:cNvSpPr>
          <p:nvPr/>
        </p:nvSpPr>
        <p:spPr bwMode="auto">
          <a:xfrm rot="-1510919">
            <a:off x="-215900" y="709613"/>
            <a:ext cx="47815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chemeClr val="accent2"/>
                </a:solidFill>
                <a:latin typeface="Comic Sans MS" pitchFamily="66" charset="0"/>
              </a:rPr>
              <a:t>What</a:t>
            </a:r>
            <a:r>
              <a:rPr lang="en-US" altLang="zh-CN" sz="3600" baseline="54000">
                <a:solidFill>
                  <a:schemeClr val="accent2"/>
                </a:solidFill>
                <a:latin typeface="Comic Sans MS" pitchFamily="66" charset="0"/>
              </a:rPr>
              <a:t>,</a:t>
            </a:r>
            <a:r>
              <a:rPr lang="en-US" altLang="zh-CN" sz="3600">
                <a:solidFill>
                  <a:schemeClr val="accent2"/>
                </a:solidFill>
                <a:latin typeface="Comic Sans MS" pitchFamily="66" charset="0"/>
              </a:rPr>
              <a:t>re they doing</a:t>
            </a:r>
            <a:r>
              <a:rPr lang="en-US" altLang="zh-CN" sz="4000">
                <a:solidFill>
                  <a:schemeClr val="accent2"/>
                </a:solidFill>
                <a:latin typeface="Comic Sans MS" pitchFamily="66" charset="0"/>
              </a:rPr>
              <a:t>?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 autoUpdateAnimBg="0"/>
      <p:bldP spid="75781" grpId="0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游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549275"/>
            <a:ext cx="5545138" cy="4011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803" name="Text Box 3"/>
          <p:cNvSpPr txBox="1">
            <a:spLocks noChangeArrowheads="1"/>
          </p:cNvSpPr>
          <p:nvPr/>
        </p:nvSpPr>
        <p:spPr bwMode="auto">
          <a:xfrm>
            <a:off x="468313" y="5084763"/>
            <a:ext cx="74644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4000" b="1" i="1">
                <a:solidFill>
                  <a:schemeClr val="accent2"/>
                </a:solidFill>
              </a:rPr>
              <a:t>They’re swimming </a:t>
            </a:r>
            <a:r>
              <a:rPr lang="en-US" altLang="zh-CN" sz="4000" b="1" i="1">
                <a:solidFill>
                  <a:srgbClr val="FF3300"/>
                </a:solidFill>
              </a:rPr>
              <a:t>in the pool</a:t>
            </a:r>
            <a:r>
              <a:rPr lang="en-US" altLang="zh-CN" sz="4000" b="1" i="1">
                <a:solidFill>
                  <a:schemeClr val="accent2"/>
                </a:solidFill>
              </a:rPr>
              <a:t>.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超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981075"/>
            <a:ext cx="5616575" cy="3762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27" name="Picture 3" descr="lan 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2133600"/>
            <a:ext cx="5616575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828" name="Text Box 4"/>
          <p:cNvSpPr txBox="1">
            <a:spLocks noChangeArrowheads="1"/>
          </p:cNvSpPr>
          <p:nvPr/>
        </p:nvSpPr>
        <p:spPr bwMode="auto">
          <a:xfrm rot="-1510919">
            <a:off x="-252413" y="476250"/>
            <a:ext cx="4105276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chemeClr val="accent2"/>
                </a:solidFill>
                <a:latin typeface="Comic Sans MS" pitchFamily="66" charset="0"/>
              </a:rPr>
              <a:t>What</a:t>
            </a:r>
            <a:r>
              <a:rPr lang="en-US" altLang="zh-CN" sz="3600" baseline="54000">
                <a:solidFill>
                  <a:schemeClr val="accent2"/>
                </a:solidFill>
                <a:latin typeface="Comic Sans MS" pitchFamily="66" charset="0"/>
              </a:rPr>
              <a:t>,</a:t>
            </a:r>
            <a:r>
              <a:rPr lang="en-US" altLang="zh-CN" sz="3600">
                <a:solidFill>
                  <a:schemeClr val="accent2"/>
                </a:solidFill>
                <a:latin typeface="Comic Sans MS" pitchFamily="66" charset="0"/>
              </a:rPr>
              <a:t>s she doing</a:t>
            </a:r>
            <a:r>
              <a:rPr lang="en-US" altLang="zh-CN" sz="4000">
                <a:solidFill>
                  <a:schemeClr val="accent2"/>
                </a:solidFill>
                <a:latin typeface="Comic Sans MS" pitchFamily="66" charset="0"/>
              </a:rPr>
              <a:t>?</a:t>
            </a:r>
          </a:p>
        </p:txBody>
      </p:sp>
      <p:sp>
        <p:nvSpPr>
          <p:cNvPr id="77829" name="Text Box 5"/>
          <p:cNvSpPr txBox="1">
            <a:spLocks noChangeArrowheads="1"/>
          </p:cNvSpPr>
          <p:nvPr/>
        </p:nvSpPr>
        <p:spPr bwMode="auto">
          <a:xfrm rot="-821614">
            <a:off x="5138738" y="5734050"/>
            <a:ext cx="35401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600" b="1">
                <a:solidFill>
                  <a:srgbClr val="CC0066"/>
                </a:solidFill>
                <a:latin typeface="Comic Sans MS" pitchFamily="66" charset="0"/>
                <a:ea typeface="新宋体" pitchFamily="49" charset="-122"/>
              </a:rPr>
              <a:t>Is</a:t>
            </a:r>
            <a:r>
              <a:rPr lang="en-US" altLang="zh-CN" sz="3600" b="1">
                <a:solidFill>
                  <a:schemeClr val="accent2"/>
                </a:solidFill>
                <a:latin typeface="Comic Sans MS" pitchFamily="66" charset="0"/>
                <a:ea typeface="新宋体" pitchFamily="49" charset="-122"/>
              </a:rPr>
              <a:t> she play</a:t>
            </a:r>
            <a:r>
              <a:rPr lang="en-US" altLang="zh-CN" sz="3600" b="1">
                <a:solidFill>
                  <a:srgbClr val="CC0066"/>
                </a:solidFill>
                <a:latin typeface="Comic Sans MS" pitchFamily="66" charset="0"/>
                <a:ea typeface="新宋体" pitchFamily="49" charset="-122"/>
              </a:rPr>
              <a:t>ing</a:t>
            </a:r>
            <a:r>
              <a:rPr lang="en-US" altLang="zh-CN" sz="3600" b="1">
                <a:solidFill>
                  <a:schemeClr val="accent2"/>
                </a:solidFill>
                <a:latin typeface="Comic Sans MS" pitchFamily="66" charset="0"/>
                <a:ea typeface="新宋体" pitchFamily="49" charset="-122"/>
              </a:rPr>
              <a:t>?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 autoUpdateAnimBg="0"/>
      <p:bldP spid="77829" grpId="0" autoUpdateAnimBg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超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765175"/>
            <a:ext cx="5616575" cy="3762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851" name="Text Box 3"/>
          <p:cNvSpPr txBox="1">
            <a:spLocks noChangeArrowheads="1"/>
          </p:cNvSpPr>
          <p:nvPr/>
        </p:nvSpPr>
        <p:spPr bwMode="auto">
          <a:xfrm rot="-223107">
            <a:off x="1692275" y="5013325"/>
            <a:ext cx="7169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600" b="1">
                <a:solidFill>
                  <a:schemeClr val="accent2"/>
                </a:solidFill>
                <a:latin typeface="Times New Roman" pitchFamily="18" charset="0"/>
                <a:ea typeface="新宋体" pitchFamily="49" charset="-122"/>
              </a:rPr>
              <a:t>She is shopping</a:t>
            </a:r>
            <a:r>
              <a:rPr lang="en-US" altLang="zh-CN" sz="3600" b="1">
                <a:solidFill>
                  <a:srgbClr val="CC0066"/>
                </a:solidFill>
                <a:latin typeface="Times New Roman" pitchFamily="18" charset="0"/>
                <a:ea typeface="新宋体" pitchFamily="49" charset="-122"/>
              </a:rPr>
              <a:t> </a:t>
            </a:r>
            <a:r>
              <a:rPr lang="en-US" altLang="zh-CN" sz="3600" b="1">
                <a:solidFill>
                  <a:srgbClr val="FF3300"/>
                </a:solidFill>
                <a:latin typeface="Times New Roman" pitchFamily="18" charset="0"/>
                <a:ea typeface="新宋体" pitchFamily="49" charset="-122"/>
              </a:rPr>
              <a:t>in the supermarket</a:t>
            </a:r>
            <a:r>
              <a:rPr lang="en-US" altLang="zh-CN" sz="3600" b="1">
                <a:solidFill>
                  <a:schemeClr val="accent2"/>
                </a:solidFill>
                <a:latin typeface="Times New Roman" pitchFamily="18" charset="0"/>
                <a:ea typeface="新宋体" pitchFamily="49" charset="-122"/>
              </a:rPr>
              <a:t>.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1027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371600"/>
            <a:ext cx="5410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1" name="Rectangle 1029"/>
          <p:cNvSpPr>
            <a:spLocks noChangeArrowheads="1"/>
          </p:cNvSpPr>
          <p:nvPr/>
        </p:nvSpPr>
        <p:spPr bwMode="auto">
          <a:xfrm>
            <a:off x="3505200" y="1371600"/>
            <a:ext cx="2819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58372" name="Rectangle 1030"/>
          <p:cNvSpPr>
            <a:spLocks noChangeArrowheads="1"/>
          </p:cNvSpPr>
          <p:nvPr/>
        </p:nvSpPr>
        <p:spPr bwMode="auto">
          <a:xfrm>
            <a:off x="6324600" y="1371600"/>
            <a:ext cx="25908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58373" name="Rectangle 1031"/>
          <p:cNvSpPr>
            <a:spLocks noChangeArrowheads="1"/>
          </p:cNvSpPr>
          <p:nvPr/>
        </p:nvSpPr>
        <p:spPr bwMode="auto">
          <a:xfrm>
            <a:off x="3505200" y="3124200"/>
            <a:ext cx="2819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58374" name="Rectangle 1032"/>
          <p:cNvSpPr>
            <a:spLocks noChangeArrowheads="1"/>
          </p:cNvSpPr>
          <p:nvPr/>
        </p:nvSpPr>
        <p:spPr bwMode="auto">
          <a:xfrm>
            <a:off x="6324600" y="3124200"/>
            <a:ext cx="25908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58375" name="Rectangle 1033"/>
          <p:cNvSpPr>
            <a:spLocks noChangeArrowheads="1"/>
          </p:cNvSpPr>
          <p:nvPr/>
        </p:nvSpPr>
        <p:spPr bwMode="auto">
          <a:xfrm>
            <a:off x="3505200" y="4876800"/>
            <a:ext cx="2819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58376" name="Rectangle 1034"/>
          <p:cNvSpPr>
            <a:spLocks noChangeArrowheads="1"/>
          </p:cNvSpPr>
          <p:nvPr/>
        </p:nvSpPr>
        <p:spPr bwMode="auto">
          <a:xfrm>
            <a:off x="6324600" y="4876800"/>
            <a:ext cx="25908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90123" name="Text Box 1035"/>
          <p:cNvSpPr txBox="1">
            <a:spLocks noChangeArrowheads="1"/>
          </p:cNvSpPr>
          <p:nvPr/>
        </p:nvSpPr>
        <p:spPr bwMode="auto">
          <a:xfrm>
            <a:off x="4114800" y="1752600"/>
            <a:ext cx="1447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latin typeface="Calibri" pitchFamily="34" charset="0"/>
              </a:rPr>
              <a:t>John</a:t>
            </a:r>
          </a:p>
        </p:txBody>
      </p:sp>
      <p:sp>
        <p:nvSpPr>
          <p:cNvPr id="90124" name="Text Box 1036"/>
          <p:cNvSpPr txBox="1">
            <a:spLocks noChangeArrowheads="1"/>
          </p:cNvSpPr>
          <p:nvPr/>
        </p:nvSpPr>
        <p:spPr bwMode="auto">
          <a:xfrm>
            <a:off x="6629400" y="1828800"/>
            <a:ext cx="1447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latin typeface="Calibri" pitchFamily="34" charset="0"/>
              </a:rPr>
              <a:t>Julia</a:t>
            </a:r>
          </a:p>
        </p:txBody>
      </p:sp>
      <p:sp>
        <p:nvSpPr>
          <p:cNvPr id="90125" name="Text Box 1037"/>
          <p:cNvSpPr txBox="1">
            <a:spLocks noChangeArrowheads="1"/>
          </p:cNvSpPr>
          <p:nvPr/>
        </p:nvSpPr>
        <p:spPr bwMode="auto">
          <a:xfrm>
            <a:off x="3810000" y="3505200"/>
            <a:ext cx="1676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latin typeface="Calibri" pitchFamily="34" charset="0"/>
              </a:rPr>
              <a:t>Larry</a:t>
            </a:r>
          </a:p>
        </p:txBody>
      </p:sp>
      <p:sp>
        <p:nvSpPr>
          <p:cNvPr id="90126" name="Text Box 1038"/>
          <p:cNvSpPr txBox="1">
            <a:spLocks noChangeArrowheads="1"/>
          </p:cNvSpPr>
          <p:nvPr/>
        </p:nvSpPr>
        <p:spPr bwMode="auto">
          <a:xfrm>
            <a:off x="6629400" y="3657600"/>
            <a:ext cx="1447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latin typeface="Calibri" pitchFamily="34" charset="0"/>
              </a:rPr>
              <a:t>Betty</a:t>
            </a:r>
          </a:p>
        </p:txBody>
      </p:sp>
      <p:sp>
        <p:nvSpPr>
          <p:cNvPr id="90127" name="Text Box 1039"/>
          <p:cNvSpPr txBox="1">
            <a:spLocks noChangeArrowheads="1"/>
          </p:cNvSpPr>
          <p:nvPr/>
        </p:nvSpPr>
        <p:spPr bwMode="auto">
          <a:xfrm>
            <a:off x="3581400" y="5029200"/>
            <a:ext cx="25146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latin typeface="Calibri" pitchFamily="34" charset="0"/>
              </a:rPr>
              <a:t>Kim and Alan</a:t>
            </a:r>
          </a:p>
        </p:txBody>
      </p:sp>
      <p:sp>
        <p:nvSpPr>
          <p:cNvPr id="58382" name="Text Box 1040"/>
          <p:cNvSpPr txBox="1">
            <a:spLocks noChangeArrowheads="1"/>
          </p:cNvSpPr>
          <p:nvPr/>
        </p:nvSpPr>
        <p:spPr bwMode="auto">
          <a:xfrm>
            <a:off x="3500438" y="577850"/>
            <a:ext cx="5429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Comic Sans MS" pitchFamily="66" charset="0"/>
              </a:rPr>
              <a:t>What are they doing?</a:t>
            </a:r>
          </a:p>
        </p:txBody>
      </p:sp>
      <p:sp>
        <p:nvSpPr>
          <p:cNvPr id="58383" name="Text Box 1041"/>
          <p:cNvSpPr txBox="1">
            <a:spLocks noChangeArrowheads="1"/>
          </p:cNvSpPr>
          <p:nvPr/>
        </p:nvSpPr>
        <p:spPr bwMode="auto">
          <a:xfrm>
            <a:off x="381000" y="0"/>
            <a:ext cx="6553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latin typeface="Comic Sans MS" pitchFamily="66" charset="0"/>
              </a:rPr>
              <a:t>Guessing Game (1)</a:t>
            </a:r>
          </a:p>
        </p:txBody>
      </p:sp>
      <p:sp>
        <p:nvSpPr>
          <p:cNvPr id="90130" name="Text Box 1042"/>
          <p:cNvSpPr txBox="1">
            <a:spLocks noChangeArrowheads="1"/>
          </p:cNvSpPr>
          <p:nvPr/>
        </p:nvSpPr>
        <p:spPr bwMode="auto">
          <a:xfrm>
            <a:off x="6705600" y="5105400"/>
            <a:ext cx="2286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latin typeface="Calibri" pitchFamily="34" charset="0"/>
              </a:rPr>
              <a:t>Molly and Jack</a:t>
            </a:r>
          </a:p>
        </p:txBody>
      </p:sp>
      <p:graphicFrame>
        <p:nvGraphicFramePr>
          <p:cNvPr id="90131" name="Object 2"/>
          <p:cNvGraphicFramePr>
            <a:graphicFrameLocks noChangeAspect="1"/>
          </p:cNvGraphicFramePr>
          <p:nvPr/>
        </p:nvGraphicFramePr>
        <p:xfrm>
          <a:off x="3429000" y="3089275"/>
          <a:ext cx="2152650" cy="171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99" name="Photo Editor 照片" r:id="rId4" imgW="4133333" imgH="2676899" progId="">
                  <p:embed/>
                </p:oleObj>
              </mc:Choice>
              <mc:Fallback>
                <p:oleObj name="Photo Editor 照片" r:id="rId4" imgW="4133333" imgH="2676899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3089275"/>
                        <a:ext cx="2152650" cy="1711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0132" name="Picture 1044" descr="doing homework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447800"/>
            <a:ext cx="2514600" cy="162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33" name="Picture 1045" descr="Untitled-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4953000"/>
            <a:ext cx="27432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35" name="Picture 1047" descr="IN01082_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124200"/>
            <a:ext cx="2286000" cy="177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38" name="Text Box 1050"/>
          <p:cNvSpPr txBox="1">
            <a:spLocks noChangeArrowheads="1"/>
          </p:cNvSpPr>
          <p:nvPr/>
        </p:nvSpPr>
        <p:spPr bwMode="auto">
          <a:xfrm>
            <a:off x="142875" y="2057400"/>
            <a:ext cx="3733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ea typeface="华文新魏" pitchFamily="2" charset="-122"/>
              </a:rPr>
              <a:t>John </a:t>
            </a:r>
            <a:r>
              <a:rPr lang="en-US" altLang="zh-CN" sz="2400" b="1">
                <a:solidFill>
                  <a:srgbClr val="0000FF"/>
                </a:solidFill>
                <a:ea typeface="华文新魏" pitchFamily="2" charset="-122"/>
              </a:rPr>
              <a:t>is</a:t>
            </a:r>
            <a:r>
              <a:rPr lang="en-US" altLang="zh-CN" sz="2400" b="1">
                <a:ea typeface="华文新魏" pitchFamily="2" charset="-122"/>
              </a:rPr>
              <a:t> eat</a:t>
            </a:r>
            <a:r>
              <a:rPr lang="en-US" altLang="zh-CN" sz="2400" b="1">
                <a:solidFill>
                  <a:srgbClr val="0000FF"/>
                </a:solidFill>
                <a:ea typeface="华文新魏" pitchFamily="2" charset="-122"/>
              </a:rPr>
              <a:t>ing</a:t>
            </a:r>
            <a:r>
              <a:rPr lang="en-US" altLang="zh-CN" sz="2400" b="1">
                <a:ea typeface="华文新魏" pitchFamily="2" charset="-122"/>
              </a:rPr>
              <a:t> dinner.</a:t>
            </a:r>
          </a:p>
        </p:txBody>
      </p:sp>
      <p:pic>
        <p:nvPicPr>
          <p:cNvPr id="90139" name="Picture 1051" descr="PE02647_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800600"/>
            <a:ext cx="2057400" cy="155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40" name="Picture 1052" descr="CHIFAN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524000"/>
            <a:ext cx="25908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357188" y="714375"/>
            <a:ext cx="30702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i="1">
                <a:solidFill>
                  <a:srgbClr val="9900FF"/>
                </a:solidFill>
                <a:latin typeface="Calibri" pitchFamily="34" charset="0"/>
              </a:rPr>
              <a:t>Is he/she … ? </a:t>
            </a: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85750" y="1149350"/>
            <a:ext cx="2946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i="1">
                <a:solidFill>
                  <a:srgbClr val="9900FF"/>
                </a:solidFill>
                <a:latin typeface="Calibri" pitchFamily="34" charset="0"/>
              </a:rPr>
              <a:t>Are they … ? </a:t>
            </a:r>
          </a:p>
        </p:txBody>
      </p:sp>
      <p:sp>
        <p:nvSpPr>
          <p:cNvPr id="26" name="Text Box 1050"/>
          <p:cNvSpPr txBox="1">
            <a:spLocks noChangeArrowheads="1"/>
          </p:cNvSpPr>
          <p:nvPr/>
        </p:nvSpPr>
        <p:spPr bwMode="auto">
          <a:xfrm>
            <a:off x="0" y="2641600"/>
            <a:ext cx="37338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200" b="1">
                <a:ea typeface="华文新魏" pitchFamily="2" charset="-122"/>
              </a:rPr>
              <a:t>Julia </a:t>
            </a:r>
            <a:r>
              <a:rPr lang="en-US" altLang="zh-CN" sz="2200" b="1">
                <a:solidFill>
                  <a:srgbClr val="0000FF"/>
                </a:solidFill>
                <a:ea typeface="华文新魏" pitchFamily="2" charset="-122"/>
              </a:rPr>
              <a:t>is</a:t>
            </a:r>
            <a:r>
              <a:rPr lang="en-US" altLang="zh-CN" sz="2200" b="1">
                <a:ea typeface="华文新魏" pitchFamily="2" charset="-122"/>
              </a:rPr>
              <a:t> do</a:t>
            </a:r>
            <a:r>
              <a:rPr lang="en-US" altLang="zh-CN" sz="2200" b="1">
                <a:solidFill>
                  <a:srgbClr val="0000FF"/>
                </a:solidFill>
                <a:ea typeface="华文新魏" pitchFamily="2" charset="-122"/>
              </a:rPr>
              <a:t>ing</a:t>
            </a:r>
            <a:r>
              <a:rPr lang="en-US" altLang="zh-CN" sz="2200" b="1">
                <a:ea typeface="华文新魏" pitchFamily="2" charset="-122"/>
              </a:rPr>
              <a:t> homework.</a:t>
            </a:r>
          </a:p>
        </p:txBody>
      </p:sp>
      <p:sp>
        <p:nvSpPr>
          <p:cNvPr id="27" name="Text Box 1050"/>
          <p:cNvSpPr txBox="1">
            <a:spLocks noChangeArrowheads="1"/>
          </p:cNvSpPr>
          <p:nvPr/>
        </p:nvSpPr>
        <p:spPr bwMode="auto">
          <a:xfrm>
            <a:off x="71438" y="3181350"/>
            <a:ext cx="3733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ea typeface="华文新魏" pitchFamily="2" charset="-122"/>
              </a:rPr>
              <a:t>Larry </a:t>
            </a:r>
            <a:r>
              <a:rPr lang="en-US" altLang="zh-CN" sz="2400" b="1">
                <a:solidFill>
                  <a:srgbClr val="0000FF"/>
                </a:solidFill>
                <a:ea typeface="华文新魏" pitchFamily="2" charset="-122"/>
              </a:rPr>
              <a:t>is</a:t>
            </a:r>
            <a:r>
              <a:rPr lang="en-US" altLang="zh-CN" sz="2400" b="1">
                <a:ea typeface="华文新魏" pitchFamily="2" charset="-122"/>
              </a:rPr>
              <a:t> read</a:t>
            </a:r>
            <a:r>
              <a:rPr lang="en-US" altLang="zh-CN" sz="2400" b="1">
                <a:solidFill>
                  <a:srgbClr val="0000FF"/>
                </a:solidFill>
                <a:ea typeface="华文新魏" pitchFamily="2" charset="-122"/>
              </a:rPr>
              <a:t>ing</a:t>
            </a:r>
            <a:r>
              <a:rPr lang="en-US" altLang="zh-CN" sz="2400" b="1">
                <a:ea typeface="华文新魏" pitchFamily="2" charset="-122"/>
              </a:rPr>
              <a:t>.</a:t>
            </a:r>
          </a:p>
        </p:txBody>
      </p:sp>
      <p:sp>
        <p:nvSpPr>
          <p:cNvPr id="28" name="Text Box 1050"/>
          <p:cNvSpPr txBox="1">
            <a:spLocks noChangeArrowheads="1"/>
          </p:cNvSpPr>
          <p:nvPr/>
        </p:nvSpPr>
        <p:spPr bwMode="auto">
          <a:xfrm>
            <a:off x="71438" y="3824288"/>
            <a:ext cx="3733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ea typeface="华文新魏" pitchFamily="2" charset="-122"/>
              </a:rPr>
              <a:t>Betty </a:t>
            </a:r>
            <a:r>
              <a:rPr lang="en-US" altLang="zh-CN" sz="2400" b="1">
                <a:solidFill>
                  <a:srgbClr val="0000FF"/>
                </a:solidFill>
                <a:ea typeface="华文新魏" pitchFamily="2" charset="-122"/>
              </a:rPr>
              <a:t>is</a:t>
            </a:r>
            <a:r>
              <a:rPr lang="en-US" altLang="zh-CN" sz="2400" b="1">
                <a:ea typeface="华文新魏" pitchFamily="2" charset="-122"/>
              </a:rPr>
              <a:t> clean</a:t>
            </a:r>
            <a:r>
              <a:rPr lang="en-US" altLang="zh-CN" sz="2400" b="1">
                <a:solidFill>
                  <a:srgbClr val="0000FF"/>
                </a:solidFill>
                <a:ea typeface="华文新魏" pitchFamily="2" charset="-122"/>
              </a:rPr>
              <a:t>ing</a:t>
            </a:r>
            <a:r>
              <a:rPr lang="en-US" altLang="zh-CN" sz="2400" b="1">
                <a:ea typeface="华文新魏" pitchFamily="2" charset="-122"/>
              </a:rPr>
              <a:t>.</a:t>
            </a:r>
          </a:p>
        </p:txBody>
      </p:sp>
      <p:sp>
        <p:nvSpPr>
          <p:cNvPr id="29" name="Text Box 1050"/>
          <p:cNvSpPr txBox="1">
            <a:spLocks noChangeArrowheads="1"/>
          </p:cNvSpPr>
          <p:nvPr/>
        </p:nvSpPr>
        <p:spPr bwMode="auto">
          <a:xfrm>
            <a:off x="0" y="4445000"/>
            <a:ext cx="34290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200" b="1">
                <a:ea typeface="华文新魏" pitchFamily="2" charset="-122"/>
              </a:rPr>
              <a:t>Kim and Alan </a:t>
            </a:r>
            <a:r>
              <a:rPr lang="en-US" altLang="zh-CN" sz="2200" b="1">
                <a:solidFill>
                  <a:srgbClr val="0000FF"/>
                </a:solidFill>
                <a:ea typeface="华文新魏" pitchFamily="2" charset="-122"/>
              </a:rPr>
              <a:t>are</a:t>
            </a:r>
            <a:r>
              <a:rPr lang="en-US" altLang="zh-CN" sz="2200" b="1">
                <a:ea typeface="华文新魏" pitchFamily="2" charset="-122"/>
              </a:rPr>
              <a:t> talk</a:t>
            </a:r>
            <a:r>
              <a:rPr lang="en-US" altLang="zh-CN" sz="2200" b="1">
                <a:solidFill>
                  <a:srgbClr val="0000FF"/>
                </a:solidFill>
                <a:ea typeface="华文新魏" pitchFamily="2" charset="-122"/>
              </a:rPr>
              <a:t>ing </a:t>
            </a:r>
            <a:r>
              <a:rPr lang="en-US" altLang="zh-CN" sz="2200" b="1">
                <a:ea typeface="华文新魏" pitchFamily="2" charset="-122"/>
              </a:rPr>
              <a:t>on the phone.</a:t>
            </a:r>
          </a:p>
        </p:txBody>
      </p:sp>
      <p:sp>
        <p:nvSpPr>
          <p:cNvPr id="30" name="Text Box 1050"/>
          <p:cNvSpPr txBox="1">
            <a:spLocks noChangeArrowheads="1"/>
          </p:cNvSpPr>
          <p:nvPr/>
        </p:nvSpPr>
        <p:spPr bwMode="auto">
          <a:xfrm>
            <a:off x="0" y="5384800"/>
            <a:ext cx="37338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ea typeface="华文新魏" pitchFamily="2" charset="-122"/>
              </a:rPr>
              <a:t>Molly and Jack </a:t>
            </a:r>
            <a:r>
              <a:rPr lang="en-US" altLang="zh-CN" sz="2400" b="1">
                <a:solidFill>
                  <a:srgbClr val="0000FF"/>
                </a:solidFill>
                <a:ea typeface="华文新魏" pitchFamily="2" charset="-122"/>
              </a:rPr>
              <a:t>are</a:t>
            </a:r>
            <a:r>
              <a:rPr lang="en-US" altLang="zh-CN" sz="2400" b="1">
                <a:ea typeface="华文新魏" pitchFamily="2" charset="-122"/>
              </a:rPr>
              <a:t> watch</a:t>
            </a:r>
            <a:r>
              <a:rPr lang="en-US" altLang="zh-CN" sz="2400" b="1">
                <a:solidFill>
                  <a:srgbClr val="0000FF"/>
                </a:solidFill>
                <a:ea typeface="华文新魏" pitchFamily="2" charset="-122"/>
              </a:rPr>
              <a:t>ing </a:t>
            </a:r>
            <a:r>
              <a:rPr lang="en-US" altLang="zh-CN" sz="2400" b="1">
                <a:ea typeface="华文新魏" pitchFamily="2" charset="-122"/>
              </a:rPr>
              <a:t>TV.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0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0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90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90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90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90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90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90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90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90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90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90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90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3" grpId="0" autoUpdateAnimBg="0"/>
      <p:bldP spid="90124" grpId="0" build="p" autoUpdateAnimBg="0"/>
      <p:bldP spid="90125" grpId="0" build="p" autoUpdateAnimBg="0"/>
      <p:bldP spid="90126" grpId="0" build="p" autoUpdateAnimBg="0"/>
      <p:bldP spid="90127" grpId="0" build="p" autoUpdateAnimBg="0"/>
      <p:bldP spid="90130" grpId="0" build="p" autoUpdateAnimBg="0"/>
      <p:bldP spid="90138" grpId="0" autoUpdateAnimBg="0"/>
      <p:bldP spid="24" grpId="0"/>
      <p:bldP spid="25" grpId="0"/>
      <p:bldP spid="26" grpId="0" autoUpdateAnimBg="0"/>
      <p:bldP spid="27" grpId="0" autoUpdateAnimBg="0"/>
      <p:bldP spid="28" grpId="0" autoUpdateAnimBg="0"/>
      <p:bldP spid="29" grpId="0" autoUpdateAnimBg="0"/>
      <p:bldP spid="30" grpId="0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矩形 1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981075"/>
            <a:ext cx="3546475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755650" y="2565400"/>
            <a:ext cx="7272338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600" b="1">
                <a:latin typeface="Times New Roman" pitchFamily="18" charset="0"/>
              </a:rPr>
              <a:t>2</a:t>
            </a:r>
            <a:r>
              <a:rPr lang="en-US" sz="3600" b="1">
                <a:latin typeface="Times New Roman" pitchFamily="18" charset="0"/>
              </a:rPr>
              <a:t>c</a:t>
            </a:r>
            <a:r>
              <a:rPr lang="zh-CN" altLang="en-US" sz="3600" b="1">
                <a:latin typeface="Times New Roman" pitchFamily="18" charset="0"/>
              </a:rPr>
              <a:t> </a:t>
            </a:r>
            <a:r>
              <a:rPr lang="en-US" sz="36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Role-play the conversation in 2b.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autoUpdateAnimBg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1447800"/>
            <a:ext cx="8610600" cy="4267200"/>
          </a:xfrm>
        </p:spPr>
        <p:txBody>
          <a:bodyPr/>
          <a:lstStyle/>
          <a:p>
            <a:pPr marL="609600" indent="-609600" eaLnBrk="1" hangingPunct="1">
              <a:lnSpc>
                <a:spcPct val="120000"/>
              </a:lnSpc>
              <a:spcBef>
                <a:spcPct val="0"/>
              </a:spcBef>
              <a:buFontTx/>
              <a:buAutoNum type="arabicPeriod"/>
              <a:tabLst>
                <a:tab pos="4841875" algn="l"/>
              </a:tabLst>
            </a:pPr>
            <a:r>
              <a:rPr lang="en-US" sz="3600" b="1">
                <a:latin typeface="Times New Roman" pitchFamily="18" charset="0"/>
                <a:cs typeface="Times New Roman" pitchFamily="18" charset="0"/>
              </a:rPr>
              <a:t>The tigers</a:t>
            </a:r>
            <a:r>
              <a:rPr lang="en-US" altLang="zh-CN" sz="36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>
                <a:latin typeface="Times New Roman" pitchFamily="18" charset="0"/>
                <a:cs typeface="Times New Roman" pitchFamily="18" charset="0"/>
              </a:rPr>
              <a:t>are swimming in the river. </a:t>
            </a:r>
            <a:endParaRPr lang="en-US" altLang="zh-CN" sz="3600" b="1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120000"/>
              </a:lnSpc>
              <a:spcBef>
                <a:spcPct val="0"/>
              </a:spcBef>
              <a:buFontTx/>
              <a:buNone/>
              <a:tabLst>
                <a:tab pos="4841875" algn="l"/>
              </a:tabLst>
            </a:pPr>
            <a:r>
              <a:rPr lang="en-US" altLang="zh-CN" sz="3600" b="1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600" b="1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3600" b="1">
                <a:latin typeface="Times New Roman" pitchFamily="18" charset="0"/>
                <a:cs typeface="Times New Roman" pitchFamily="18" charset="0"/>
              </a:rPr>
              <a:t>变否定句</a:t>
            </a:r>
            <a:r>
              <a:rPr lang="en-US" sz="3600" b="1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609600" indent="-609600" eaLnBrk="1" hangingPunct="1">
              <a:lnSpc>
                <a:spcPct val="120000"/>
              </a:lnSpc>
              <a:spcBef>
                <a:spcPct val="0"/>
              </a:spcBef>
              <a:buFontTx/>
              <a:buNone/>
              <a:tabLst>
                <a:tab pos="4841875" algn="l"/>
              </a:tabLst>
            </a:pPr>
            <a:r>
              <a:rPr lang="en-US" sz="3600" b="1">
                <a:latin typeface="Times New Roman" pitchFamily="18" charset="0"/>
                <a:cs typeface="Times New Roman" pitchFamily="18" charset="0"/>
              </a:rPr>
              <a:t>     __________________________________</a:t>
            </a:r>
          </a:p>
          <a:p>
            <a:pPr marL="609600" indent="-609600" eaLnBrk="1" hangingPunct="1">
              <a:lnSpc>
                <a:spcPct val="120000"/>
              </a:lnSpc>
              <a:spcBef>
                <a:spcPct val="0"/>
              </a:spcBef>
              <a:buFontTx/>
              <a:buAutoNum type="arabicPeriod" startAt="2"/>
              <a:tabLst>
                <a:tab pos="4841875" algn="l"/>
              </a:tabLst>
            </a:pPr>
            <a:r>
              <a:rPr lang="en-US" sz="3600" b="1">
                <a:latin typeface="Times New Roman" pitchFamily="18" charset="0"/>
                <a:cs typeface="Times New Roman" pitchFamily="18" charset="0"/>
              </a:rPr>
              <a:t>His grandpa is drinking now. </a:t>
            </a:r>
            <a:endParaRPr lang="en-US" altLang="zh-CN" sz="3600" b="1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120000"/>
              </a:lnSpc>
              <a:spcBef>
                <a:spcPct val="0"/>
              </a:spcBef>
              <a:buFontTx/>
              <a:buNone/>
              <a:tabLst>
                <a:tab pos="4841875" algn="l"/>
              </a:tabLst>
            </a:pPr>
            <a:r>
              <a:rPr lang="en-US" altLang="zh-CN" sz="3600" b="1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600" b="1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3600" b="1">
                <a:latin typeface="Times New Roman" pitchFamily="18" charset="0"/>
                <a:cs typeface="Times New Roman" pitchFamily="18" charset="0"/>
              </a:rPr>
              <a:t>变为一般疑问句</a:t>
            </a:r>
            <a:r>
              <a:rPr lang="en-US" sz="3600" b="1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609600" indent="-609600" eaLnBrk="1" hangingPunct="1">
              <a:lnSpc>
                <a:spcPct val="120000"/>
              </a:lnSpc>
              <a:spcBef>
                <a:spcPct val="0"/>
              </a:spcBef>
              <a:buFontTx/>
              <a:buNone/>
              <a:tabLst>
                <a:tab pos="4841875" algn="l"/>
              </a:tabLst>
            </a:pPr>
            <a:r>
              <a:rPr lang="en-US" sz="3600" b="1">
                <a:latin typeface="Times New Roman" pitchFamily="18" charset="0"/>
                <a:cs typeface="Times New Roman" pitchFamily="18" charset="0"/>
              </a:rPr>
              <a:t>    ______________________________</a:t>
            </a:r>
          </a:p>
        </p:txBody>
      </p:sp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4267200" y="609600"/>
            <a:ext cx="2133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itchFamily="18" charset="0"/>
              </a:rPr>
              <a:t>句型转换</a:t>
            </a:r>
            <a:endParaRPr lang="en-US" sz="36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61444" name="Text Box 10"/>
          <p:cNvSpPr txBox="1">
            <a:spLocks noChangeArrowheads="1"/>
          </p:cNvSpPr>
          <p:nvPr/>
        </p:nvSpPr>
        <p:spPr bwMode="auto">
          <a:xfrm>
            <a:off x="762000" y="2819400"/>
            <a:ext cx="81534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rgbClr val="C00000"/>
                </a:solidFill>
                <a:latin typeface="Times New Roman" pitchFamily="18" charset="0"/>
              </a:rPr>
              <a:t>The tigers aren’t swimming in the river.</a:t>
            </a:r>
          </a:p>
        </p:txBody>
      </p:sp>
      <p:sp>
        <p:nvSpPr>
          <p:cNvPr id="61445" name="Text Box 11"/>
          <p:cNvSpPr txBox="1">
            <a:spLocks noChangeArrowheads="1"/>
          </p:cNvSpPr>
          <p:nvPr/>
        </p:nvSpPr>
        <p:spPr bwMode="auto">
          <a:xfrm>
            <a:off x="838200" y="4876800"/>
            <a:ext cx="6400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rgbClr val="C00000"/>
                </a:solidFill>
                <a:latin typeface="Times New Roman" pitchFamily="18" charset="0"/>
              </a:rPr>
              <a:t>Is his grandpa drinking now?</a:t>
            </a:r>
          </a:p>
        </p:txBody>
      </p:sp>
      <p:pic>
        <p:nvPicPr>
          <p:cNvPr id="61446" name="矩形 1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457200"/>
            <a:ext cx="2743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 autoUpdateAnimBg="0"/>
      <p:bldP spid="61443" grpId="0" autoUpdateAnimBg="0"/>
      <p:bldP spid="61444" grpId="0" autoUpdateAnimBg="0"/>
      <p:bldP spid="61445" grpId="0" autoUpdateAnimBg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304800"/>
            <a:ext cx="8382000" cy="6172200"/>
          </a:xfrm>
        </p:spPr>
        <p:txBody>
          <a:bodyPr/>
          <a:lstStyle/>
          <a:p>
            <a:pPr marL="514350" indent="-51435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sz="3600" b="1">
                <a:latin typeface="Times New Roman" pitchFamily="18" charset="0"/>
                <a:cs typeface="Times New Roman" pitchFamily="18" charset="0"/>
              </a:rPr>
              <a:t>3. The dog is </a:t>
            </a:r>
            <a:r>
              <a:rPr lang="en-US" sz="3600" b="1" u="sng">
                <a:latin typeface="Times New Roman" pitchFamily="18" charset="0"/>
                <a:cs typeface="Times New Roman" pitchFamily="18" charset="0"/>
              </a:rPr>
              <a:t>walking on two legs</a:t>
            </a:r>
            <a:r>
              <a:rPr lang="en-US" sz="3600" b="1">
                <a:latin typeface="Times New Roman" pitchFamily="18" charset="0"/>
                <a:cs typeface="Times New Roman" pitchFamily="18" charset="0"/>
              </a:rPr>
              <a:t>. </a:t>
            </a:r>
            <a:endParaRPr lang="en-US" altLang="zh-CN" sz="3600" b="1"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3600" b="1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3600" b="1">
                <a:latin typeface="Times New Roman" pitchFamily="18" charset="0"/>
                <a:cs typeface="Times New Roman" pitchFamily="18" charset="0"/>
              </a:rPr>
              <a:t>对划线部分提问</a:t>
            </a:r>
            <a:r>
              <a:rPr lang="en-US" sz="3600" b="1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514350" indent="-51435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sz="3600" b="1">
                <a:latin typeface="Times New Roman" pitchFamily="18" charset="0"/>
                <a:cs typeface="Times New Roman" pitchFamily="18" charset="0"/>
              </a:rPr>
              <a:t>    _______________________ </a:t>
            </a:r>
          </a:p>
          <a:p>
            <a:pPr marL="514350" indent="-51435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sz="3600" b="1">
                <a:latin typeface="Times New Roman" pitchFamily="18" charset="0"/>
                <a:cs typeface="Times New Roman" pitchFamily="18" charset="0"/>
              </a:rPr>
              <a:t>4. Linda usually gets up at six. </a:t>
            </a:r>
            <a:endParaRPr lang="en-US" altLang="zh-CN" sz="3600" b="1"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3600" b="1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3600" b="1">
                <a:latin typeface="Times New Roman" pitchFamily="18" charset="0"/>
                <a:cs typeface="Times New Roman" pitchFamily="18" charset="0"/>
              </a:rPr>
              <a:t>用</a:t>
            </a:r>
            <a:r>
              <a:rPr lang="en-US" sz="3600" b="1">
                <a:latin typeface="Times New Roman" pitchFamily="18" charset="0"/>
                <a:cs typeface="Times New Roman" pitchFamily="18" charset="0"/>
              </a:rPr>
              <a:t>now</a:t>
            </a:r>
            <a:r>
              <a:rPr lang="zh-CN" altLang="en-US" sz="3600" b="1">
                <a:latin typeface="Times New Roman" pitchFamily="18" charset="0"/>
                <a:cs typeface="Times New Roman" pitchFamily="18" charset="0"/>
              </a:rPr>
              <a:t>替代</a:t>
            </a:r>
            <a:r>
              <a:rPr lang="en-US" sz="3600" b="1">
                <a:latin typeface="Times New Roman" pitchFamily="18" charset="0"/>
                <a:cs typeface="Times New Roman" pitchFamily="18" charset="0"/>
              </a:rPr>
              <a:t>usually</a:t>
            </a:r>
            <a:r>
              <a:rPr lang="zh-CN" altLang="en-US" sz="3600" b="1">
                <a:latin typeface="Times New Roman" pitchFamily="18" charset="0"/>
                <a:cs typeface="Times New Roman" pitchFamily="18" charset="0"/>
              </a:rPr>
              <a:t>改写句子</a:t>
            </a:r>
            <a:r>
              <a:rPr lang="en-US" sz="3600" b="1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en-US" sz="3600" b="1">
                <a:latin typeface="Times New Roman" pitchFamily="18" charset="0"/>
              </a:rPr>
              <a:t> </a:t>
            </a:r>
            <a:r>
              <a:rPr lang="en-US" sz="3600" b="1">
                <a:latin typeface="Times New Roman" pitchFamily="18" charset="0"/>
                <a:cs typeface="Times New Roman" pitchFamily="18" charset="0"/>
              </a:rPr>
              <a:t>___________________________</a:t>
            </a:r>
          </a:p>
          <a:p>
            <a:pPr marL="514350" indent="-51435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sz="3600" b="1">
                <a:latin typeface="Times New Roman" pitchFamily="18" charset="0"/>
                <a:cs typeface="Times New Roman" pitchFamily="18" charset="0"/>
              </a:rPr>
              <a:t>5. They usually watch TV in the evening. </a:t>
            </a:r>
            <a:endParaRPr lang="en-US" altLang="zh-CN" sz="3600" b="1"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3600" b="1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3600" b="1">
                <a:latin typeface="Times New Roman" pitchFamily="18" charset="0"/>
                <a:cs typeface="Times New Roman" pitchFamily="18" charset="0"/>
              </a:rPr>
              <a:t>用</a:t>
            </a:r>
            <a:r>
              <a:rPr lang="en-US" sz="3600" b="1">
                <a:latin typeface="Times New Roman" pitchFamily="18" charset="0"/>
                <a:cs typeface="Times New Roman" pitchFamily="18" charset="0"/>
              </a:rPr>
              <a:t>now</a:t>
            </a:r>
            <a:r>
              <a:rPr lang="zh-CN" altLang="en-US" sz="3600" b="1">
                <a:latin typeface="Times New Roman" pitchFamily="18" charset="0"/>
                <a:cs typeface="Times New Roman" pitchFamily="18" charset="0"/>
              </a:rPr>
              <a:t>替代</a:t>
            </a:r>
            <a:r>
              <a:rPr lang="en-US" sz="3600" b="1">
                <a:latin typeface="Times New Roman" pitchFamily="18" charset="0"/>
                <a:cs typeface="Times New Roman" pitchFamily="18" charset="0"/>
              </a:rPr>
              <a:t>usually)</a:t>
            </a:r>
          </a:p>
          <a:p>
            <a:pPr marL="514350" indent="-51435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latin typeface="Times New Roman" pitchFamily="18" charset="0"/>
              </a:rPr>
              <a:t>   </a:t>
            </a:r>
            <a:r>
              <a:rPr lang="en-US" sz="3600" b="1">
                <a:latin typeface="Times New Roman" pitchFamily="18" charset="0"/>
                <a:cs typeface="Times New Roman" pitchFamily="18" charset="0"/>
              </a:rPr>
              <a:t>___________________________</a:t>
            </a:r>
            <a:r>
              <a:rPr lang="en-US" sz="3600" b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2467" name="Text Box 12"/>
          <p:cNvSpPr txBox="1">
            <a:spLocks noChangeArrowheads="1"/>
          </p:cNvSpPr>
          <p:nvPr/>
        </p:nvSpPr>
        <p:spPr bwMode="auto">
          <a:xfrm>
            <a:off x="1295400" y="1752600"/>
            <a:ext cx="4876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rgbClr val="C00000"/>
                </a:solidFill>
                <a:latin typeface="Times New Roman" pitchFamily="18" charset="0"/>
              </a:rPr>
              <a:t>What is the dog doing?</a:t>
            </a:r>
          </a:p>
        </p:txBody>
      </p:sp>
      <p:sp>
        <p:nvSpPr>
          <p:cNvPr id="62468" name="Text Box 12"/>
          <p:cNvSpPr txBox="1">
            <a:spLocks noChangeArrowheads="1"/>
          </p:cNvSpPr>
          <p:nvPr/>
        </p:nvSpPr>
        <p:spPr bwMode="auto">
          <a:xfrm>
            <a:off x="1066800" y="3733800"/>
            <a:ext cx="5638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rgbClr val="C00000"/>
                </a:solidFill>
                <a:latin typeface="Times New Roman" pitchFamily="18" charset="0"/>
              </a:rPr>
              <a:t>Linda is getting up now</a:t>
            </a:r>
            <a:r>
              <a:rPr lang="zh-CN" altLang="en-US" sz="3600" b="1">
                <a:solidFill>
                  <a:srgbClr val="C00000"/>
                </a:solidFill>
                <a:latin typeface="Times New Roman" pitchFamily="18" charset="0"/>
              </a:rPr>
              <a:t>.</a:t>
            </a:r>
            <a:endParaRPr lang="en-US" sz="3600" b="1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62469" name="Text Box 12"/>
          <p:cNvSpPr txBox="1">
            <a:spLocks noChangeArrowheads="1"/>
          </p:cNvSpPr>
          <p:nvPr/>
        </p:nvSpPr>
        <p:spPr bwMode="auto">
          <a:xfrm>
            <a:off x="838200" y="5715000"/>
            <a:ext cx="5867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rgbClr val="C00000"/>
                </a:solidFill>
                <a:latin typeface="Times New Roman" pitchFamily="18" charset="0"/>
              </a:rPr>
              <a:t> They are watching TV now</a:t>
            </a:r>
            <a:r>
              <a:rPr lang="zh-CN" altLang="en-US" sz="3600" b="1">
                <a:solidFill>
                  <a:srgbClr val="C00000"/>
                </a:solidFill>
                <a:latin typeface="Times New Roman" pitchFamily="18" charset="0"/>
              </a:rPr>
              <a:t>.</a:t>
            </a:r>
            <a:endParaRPr lang="en-US" sz="3600" b="1">
              <a:solidFill>
                <a:srgbClr val="C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autoUpdateAnimBg="0"/>
      <p:bldP spid="62467" grpId="0" autoUpdateAnimBg="0"/>
      <p:bldP spid="62468" grpId="0" autoUpdateAnimBg="0"/>
      <p:bldP spid="62469" grpId="0" autoUpdateAnimBg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6"/>
          <p:cNvSpPr txBox="1">
            <a:spLocks noChangeArrowheads="1"/>
          </p:cNvSpPr>
          <p:nvPr/>
        </p:nvSpPr>
        <p:spPr bwMode="auto">
          <a:xfrm>
            <a:off x="3311525" y="115888"/>
            <a:ext cx="5364163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sz="3600" b="1">
                <a:solidFill>
                  <a:srgbClr val="3333CC"/>
                </a:solidFill>
                <a:latin typeface="Times New Roman" pitchFamily="18" charset="0"/>
              </a:rPr>
              <a:t>2d</a:t>
            </a:r>
            <a:r>
              <a:rPr lang="zh-CN" altLang="en-US" sz="3600" b="1">
                <a:latin typeface="Times New Roman" pitchFamily="18" charset="0"/>
              </a:rPr>
              <a:t> </a:t>
            </a:r>
            <a:r>
              <a:rPr lang="en-US" sz="3600" b="1">
                <a:solidFill>
                  <a:srgbClr val="C00000"/>
                </a:solidFill>
                <a:latin typeface="Times New Roman" pitchFamily="18" charset="0"/>
                <a:ea typeface="华文琥珀" pitchFamily="2" charset="-122"/>
              </a:rPr>
              <a:t>Read the conversation in 2d and match.</a:t>
            </a:r>
          </a:p>
        </p:txBody>
      </p:sp>
      <p:sp>
        <p:nvSpPr>
          <p:cNvPr id="29699" name="WordArt 9"/>
          <p:cNvSpPr>
            <a:spLocks noChangeArrowheads="1" noChangeShapeType="1" noTextEdit="1"/>
          </p:cNvSpPr>
          <p:nvPr/>
        </p:nvSpPr>
        <p:spPr bwMode="auto">
          <a:xfrm>
            <a:off x="395288" y="333375"/>
            <a:ext cx="2520950" cy="836613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r>
              <a:rPr lang="en-US" altLang="zh-CN" sz="4000" b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/>
                </a:gradFill>
                <a:latin typeface="Arial"/>
                <a:cs typeface="Arial"/>
              </a:rPr>
              <a:t>Reading</a:t>
            </a:r>
            <a:endParaRPr lang="zh-CN" altLang="en-US" sz="4000" b="1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/>
              </a:gradFill>
              <a:latin typeface="Arial"/>
              <a:cs typeface="Arial"/>
            </a:endParaRPr>
          </a:p>
        </p:txBody>
      </p:sp>
      <p:grpSp>
        <p:nvGrpSpPr>
          <p:cNvPr id="29700" name="Group 4"/>
          <p:cNvGrpSpPr>
            <a:grpSpLocks/>
          </p:cNvGrpSpPr>
          <p:nvPr/>
        </p:nvGrpSpPr>
        <p:grpSpPr bwMode="auto">
          <a:xfrm>
            <a:off x="612775" y="1630363"/>
            <a:ext cx="2735263" cy="1339850"/>
            <a:chOff x="0" y="0"/>
            <a:chExt cx="2736304" cy="1340658"/>
          </a:xfrm>
        </p:grpSpPr>
        <p:sp>
          <p:nvSpPr>
            <p:cNvPr id="29701" name="Text Box 2"/>
            <p:cNvSpPr txBox="1">
              <a:spLocks noChangeArrowheads="1"/>
            </p:cNvSpPr>
            <p:nvPr/>
          </p:nvSpPr>
          <p:spPr bwMode="auto">
            <a:xfrm>
              <a:off x="1224429" y="360580"/>
              <a:ext cx="1511875" cy="579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3200" b="1">
                  <a:solidFill>
                    <a:srgbClr val="0000FF"/>
                  </a:solidFill>
                  <a:latin typeface="Times New Roman" pitchFamily="18" charset="0"/>
                  <a:ea typeface="华文琥珀" pitchFamily="2" charset="-122"/>
                </a:rPr>
                <a:t>Laura</a:t>
              </a:r>
            </a:p>
          </p:txBody>
        </p:sp>
        <p:pic>
          <p:nvPicPr>
            <p:cNvPr id="29702" name="Picture 11" descr="E:\图片库\人物\2652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0" y="0"/>
              <a:ext cx="1152128" cy="1340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03" name="Group 7"/>
          <p:cNvGrpSpPr>
            <a:grpSpLocks/>
          </p:cNvGrpSpPr>
          <p:nvPr/>
        </p:nvGrpSpPr>
        <p:grpSpPr bwMode="auto">
          <a:xfrm>
            <a:off x="539750" y="2925763"/>
            <a:ext cx="2698750" cy="1295400"/>
            <a:chOff x="0" y="0"/>
            <a:chExt cx="2699792" cy="1296144"/>
          </a:xfrm>
        </p:grpSpPr>
        <p:sp>
          <p:nvSpPr>
            <p:cNvPr id="29704" name="Text Box 2"/>
            <p:cNvSpPr txBox="1">
              <a:spLocks noChangeArrowheads="1"/>
            </p:cNvSpPr>
            <p:nvPr/>
          </p:nvSpPr>
          <p:spPr bwMode="auto">
            <a:xfrm>
              <a:off x="1332427" y="287503"/>
              <a:ext cx="1367365" cy="579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3200" b="1">
                  <a:solidFill>
                    <a:srgbClr val="0000FF"/>
                  </a:solidFill>
                  <a:latin typeface="Times New Roman" pitchFamily="18" charset="0"/>
                  <a:ea typeface="华文琥珀" pitchFamily="2" charset="-122"/>
                </a:rPr>
                <a:t>Jenny</a:t>
              </a:r>
            </a:p>
          </p:txBody>
        </p:sp>
        <p:pic>
          <p:nvPicPr>
            <p:cNvPr id="29705" name="Picture 12" descr="E:\图片库\人物\2432.tif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27721" cy="1296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06" name="Group 10"/>
          <p:cNvGrpSpPr>
            <a:grpSpLocks noChangeAspect="1"/>
          </p:cNvGrpSpPr>
          <p:nvPr/>
        </p:nvGrpSpPr>
        <p:grpSpPr bwMode="auto">
          <a:xfrm>
            <a:off x="395288" y="4975225"/>
            <a:ext cx="1757362" cy="1150938"/>
            <a:chOff x="0" y="0"/>
            <a:chExt cx="1757446" cy="943960"/>
          </a:xfrm>
        </p:grpSpPr>
        <p:pic>
          <p:nvPicPr>
            <p:cNvPr id="29707" name="Picture 11" descr="E:\图片库\人物\2652.tif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8112" y="72008"/>
              <a:ext cx="749334" cy="871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8" name="Picture 12" descr="E:\图片库\人物\2432.tif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5148" cy="864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9709" name="Picture 13" descr="E:\图片库\动作\3573.t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412875"/>
            <a:ext cx="1439863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0" name="Picture 14" descr="E:\图片库\动作\0584.t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2708275"/>
            <a:ext cx="2143125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711" name="Group 15"/>
          <p:cNvGrpSpPr>
            <a:grpSpLocks/>
          </p:cNvGrpSpPr>
          <p:nvPr/>
        </p:nvGrpSpPr>
        <p:grpSpPr bwMode="auto">
          <a:xfrm>
            <a:off x="5219700" y="4005263"/>
            <a:ext cx="3240088" cy="1338262"/>
            <a:chOff x="0" y="0"/>
            <a:chExt cx="3240360" cy="1481785"/>
          </a:xfrm>
        </p:grpSpPr>
        <p:sp>
          <p:nvSpPr>
            <p:cNvPr id="29712" name="Text Box 2"/>
            <p:cNvSpPr txBox="1">
              <a:spLocks noChangeArrowheads="1"/>
            </p:cNvSpPr>
            <p:nvPr/>
          </p:nvSpPr>
          <p:spPr bwMode="auto">
            <a:xfrm>
              <a:off x="1584458" y="432407"/>
              <a:ext cx="1655902" cy="641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3200" b="1">
                  <a:solidFill>
                    <a:srgbClr val="0000FF"/>
                  </a:solidFill>
                  <a:latin typeface="Times New Roman" pitchFamily="18" charset="0"/>
                  <a:ea typeface="华文琥珀" pitchFamily="2" charset="-122"/>
                </a:rPr>
                <a:t>eat out</a:t>
              </a:r>
            </a:p>
          </p:txBody>
        </p:sp>
        <p:pic>
          <p:nvPicPr>
            <p:cNvPr id="29713" name="Picture 15" descr="E:\图片库\动作\3365.tif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116" cy="1481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14" name="Group 18"/>
          <p:cNvGrpSpPr>
            <a:grpSpLocks/>
          </p:cNvGrpSpPr>
          <p:nvPr/>
        </p:nvGrpSpPr>
        <p:grpSpPr bwMode="auto">
          <a:xfrm>
            <a:off x="5219700" y="5380038"/>
            <a:ext cx="3924300" cy="1477962"/>
            <a:chOff x="0" y="0"/>
            <a:chExt cx="4319711" cy="1622656"/>
          </a:xfrm>
        </p:grpSpPr>
        <p:sp>
          <p:nvSpPr>
            <p:cNvPr id="29715" name="Text Box 2"/>
            <p:cNvSpPr txBox="1">
              <a:spLocks noChangeArrowheads="1"/>
            </p:cNvSpPr>
            <p:nvPr/>
          </p:nvSpPr>
          <p:spPr bwMode="auto">
            <a:xfrm>
              <a:off x="1439904" y="569934"/>
              <a:ext cx="2879807" cy="636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3200" b="1">
                  <a:solidFill>
                    <a:srgbClr val="0000FF"/>
                  </a:solidFill>
                  <a:latin typeface="Times New Roman" pitchFamily="18" charset="0"/>
                  <a:ea typeface="华文琥珀" pitchFamily="2" charset="-122"/>
                </a:rPr>
                <a:t>go to a movie</a:t>
              </a:r>
            </a:p>
          </p:txBody>
        </p:sp>
        <p:pic>
          <p:nvPicPr>
            <p:cNvPr id="29716" name="Picture 16" descr="E:\图片库\动作\2349.tif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29345" cy="1622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29717" name="直接连接符 23"/>
          <p:cNvCxnSpPr>
            <a:cxnSpLocks noChangeShapeType="1"/>
          </p:cNvCxnSpPr>
          <p:nvPr/>
        </p:nvCxnSpPr>
        <p:spPr bwMode="auto">
          <a:xfrm>
            <a:off x="3276600" y="2349500"/>
            <a:ext cx="1800225" cy="969963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18" name="直接连接符 25"/>
          <p:cNvCxnSpPr>
            <a:cxnSpLocks noChangeShapeType="1"/>
          </p:cNvCxnSpPr>
          <p:nvPr/>
        </p:nvCxnSpPr>
        <p:spPr bwMode="auto">
          <a:xfrm flipV="1">
            <a:off x="3276600" y="2133600"/>
            <a:ext cx="1871663" cy="1512888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19" name="直接连接符 27"/>
          <p:cNvCxnSpPr>
            <a:cxnSpLocks noChangeShapeType="1"/>
          </p:cNvCxnSpPr>
          <p:nvPr/>
        </p:nvCxnSpPr>
        <p:spPr bwMode="auto">
          <a:xfrm flipV="1">
            <a:off x="2484438" y="4724400"/>
            <a:ext cx="2232025" cy="792163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20" name="Text Box 5"/>
          <p:cNvSpPr txBox="1">
            <a:spLocks noChangeArrowheads="1"/>
          </p:cNvSpPr>
          <p:nvPr/>
        </p:nvSpPr>
        <p:spPr bwMode="auto">
          <a:xfrm>
            <a:off x="900113" y="6021388"/>
            <a:ext cx="18002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want to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9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utoUpdateAnimBg="0"/>
      <p:bldP spid="29699" grpId="0" animBg="1"/>
      <p:bldP spid="29720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3"/>
          <p:cNvSpPr txBox="1">
            <a:spLocks noChangeArrowheads="1"/>
          </p:cNvSpPr>
          <p:nvPr/>
        </p:nvSpPr>
        <p:spPr bwMode="auto">
          <a:xfrm>
            <a:off x="1187450" y="2633663"/>
            <a:ext cx="21605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600" b="1">
                <a:latin typeface="Times New Roman" pitchFamily="18" charset="0"/>
                <a:cs typeface="Times New Roman" pitchFamily="18" charset="0"/>
              </a:rPr>
              <a:t>cleaning</a:t>
            </a:r>
            <a:endParaRPr lang="en-US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5364163" y="6018213"/>
            <a:ext cx="34575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listen</a:t>
            </a:r>
            <a:r>
              <a:rPr lang="zh-CN" altLang="en-US" sz="3200" b="1">
                <a:solidFill>
                  <a:srgbClr val="0000CC"/>
                </a:solidFill>
                <a:latin typeface="Times New Roman" pitchFamily="18" charset="0"/>
              </a:rPr>
              <a:t>ing</a:t>
            </a:r>
            <a:r>
              <a:rPr lang="en-US" sz="32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to a CD </a:t>
            </a:r>
            <a:endParaRPr lang="en-US" sz="3200" b="1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0" name="Text Box 9"/>
          <p:cNvSpPr txBox="1">
            <a:spLocks noChangeArrowheads="1"/>
          </p:cNvSpPr>
          <p:nvPr/>
        </p:nvSpPr>
        <p:spPr bwMode="auto">
          <a:xfrm>
            <a:off x="4427538" y="2636838"/>
            <a:ext cx="41036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reading a newspaper</a:t>
            </a:r>
            <a:endParaRPr lang="en-US" sz="32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1" name="Text Box 10"/>
          <p:cNvSpPr txBox="1">
            <a:spLocks noChangeArrowheads="1"/>
          </p:cNvSpPr>
          <p:nvPr/>
        </p:nvSpPr>
        <p:spPr bwMode="auto">
          <a:xfrm>
            <a:off x="755650" y="6018213"/>
            <a:ext cx="38893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talking on the phone</a:t>
            </a:r>
            <a:endParaRPr lang="en-US" sz="320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2" name="Picture 10" descr="clean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575" y="212725"/>
            <a:ext cx="2125663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12" descr="E:\图片库\动作\3034.t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404813"/>
            <a:ext cx="2330450" cy="211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2" descr="talking on the phon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3716338"/>
            <a:ext cx="223837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13" descr="E:\图片库\动作\听音乐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4"/>
          <a:stretch>
            <a:fillRect/>
          </a:stretch>
        </p:blipFill>
        <p:spPr bwMode="auto">
          <a:xfrm>
            <a:off x="5724525" y="3716338"/>
            <a:ext cx="1812925" cy="223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  <p:bldP spid="9219" grpId="0" autoUpdateAnimBg="0"/>
      <p:bldP spid="9220" grpId="0" autoUpdateAnimBg="0"/>
      <p:bldP spid="9221" grpId="0" autoUpdateAnimBg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755650" y="1916113"/>
            <a:ext cx="7416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Role-play the conversation</a:t>
            </a:r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in 2d</a:t>
            </a:r>
            <a:r>
              <a:rPr lang="en-US" sz="40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.</a:t>
            </a:r>
          </a:p>
        </p:txBody>
      </p:sp>
      <p:sp>
        <p:nvSpPr>
          <p:cNvPr id="30723" name="WordArt 9"/>
          <p:cNvSpPr>
            <a:spLocks noChangeArrowheads="1" noChangeShapeType="1" noTextEdit="1"/>
          </p:cNvSpPr>
          <p:nvPr/>
        </p:nvSpPr>
        <p:spPr bwMode="auto">
          <a:xfrm>
            <a:off x="2771775" y="908050"/>
            <a:ext cx="3097213" cy="86518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5"/>
              </a:avLst>
            </a:prstTxWarp>
          </a:bodyPr>
          <a:lstStyle/>
          <a:p>
            <a:r>
              <a:rPr lang="en-US" altLang="zh-CN" sz="4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/>
                </a:gradFill>
                <a:latin typeface="Arial"/>
                <a:cs typeface="Arial"/>
              </a:rPr>
              <a:t>Role-play</a:t>
            </a:r>
            <a:endParaRPr lang="zh-CN" altLang="en-US" sz="40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/>
              </a:gradFill>
              <a:latin typeface="Arial"/>
              <a:cs typeface="Arial"/>
            </a:endParaRPr>
          </a:p>
        </p:txBody>
      </p:sp>
      <p:pic>
        <p:nvPicPr>
          <p:cNvPr id="30724" name="Picture 11" descr="E:\图片库\人物\2652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3357563"/>
            <a:ext cx="1487488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12" descr="E:\图片库\人物\2432.t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3213100"/>
            <a:ext cx="1800225" cy="175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Section A2d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3357563"/>
            <a:ext cx="1152525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7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9694" fill="hold"/>
                                        <p:tgtEl>
                                          <p:spTgt spid="307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6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26"/>
                </p:tgtEl>
              </p:cMediaNode>
            </p:audio>
          </p:childTnLst>
        </p:cTn>
      </p:par>
    </p:tnLst>
    <p:bldLst>
      <p:bldP spid="30722" grpId="0" autoUpdateAnimBg="0"/>
      <p:bldP spid="3072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250825" y="1125538"/>
            <a:ext cx="8640763" cy="516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20700" indent="-5207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808038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This is Jenny. </a:t>
            </a:r>
            <a:r>
              <a:rPr lang="en-US" sz="3200" b="1">
                <a:solidFill>
                  <a:srgbClr val="3333FF"/>
                </a:solidFill>
                <a:latin typeface="Times New Roman" pitchFamily="18" charset="0"/>
                <a:ea typeface="Arial Unicode MS" pitchFamily="34" charset="-122"/>
                <a:cs typeface="Arial Unicode MS" pitchFamily="34" charset="-122"/>
              </a:rPr>
              <a:t>  </a:t>
            </a:r>
            <a:r>
              <a:rPr lang="zh-CN" altLang="en-US" sz="3200" b="1">
                <a:solidFill>
                  <a:srgbClr val="3333FF"/>
                </a:solidFill>
                <a:latin typeface="宋体" pitchFamily="2" charset="-122"/>
                <a:cs typeface="Times New Roman" pitchFamily="18" charset="0"/>
              </a:rPr>
              <a:t>我是詹妮。 </a:t>
            </a:r>
            <a:endParaRPr lang="en-US" sz="3200" b="1">
              <a:solidFill>
                <a:srgbClr val="3333FF"/>
              </a:solidFill>
              <a:latin typeface="宋体" pitchFamily="2" charset="-122"/>
              <a:cs typeface="Times New Roman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sz="3200" b="1">
                <a:solidFill>
                  <a:srgbClr val="EA3C2A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en-US" sz="3200" b="1">
                <a:solidFill>
                  <a:srgbClr val="EA3C2A"/>
                </a:solidFill>
                <a:latin typeface="Times New Roman" pitchFamily="18" charset="0"/>
                <a:cs typeface="Times New Roman" pitchFamily="18" charset="0"/>
              </a:rPr>
              <a:t>这是打电话用语。当打电话时，介绍自己时用“</a:t>
            </a:r>
            <a:r>
              <a:rPr lang="en-US" sz="3200" b="1">
                <a:solidFill>
                  <a:srgbClr val="EA3C2A"/>
                </a:solidFill>
                <a:latin typeface="Times New Roman" pitchFamily="18" charset="0"/>
                <a:cs typeface="Times New Roman" pitchFamily="18" charset="0"/>
              </a:rPr>
              <a:t>This is…</a:t>
            </a:r>
            <a:r>
              <a:rPr lang="zh-CN" altLang="en-US" sz="3200" b="1">
                <a:solidFill>
                  <a:srgbClr val="EA3C2A"/>
                </a:solidFill>
                <a:latin typeface="Times New Roman" pitchFamily="18" charset="0"/>
                <a:cs typeface="Times New Roman" pitchFamily="18" charset="0"/>
              </a:rPr>
              <a:t>”或“</a:t>
            </a:r>
            <a:r>
              <a:rPr lang="en-US" sz="3200" b="1">
                <a:solidFill>
                  <a:srgbClr val="EA3C2A"/>
                </a:solidFill>
                <a:latin typeface="Times New Roman" pitchFamily="18" charset="0"/>
                <a:cs typeface="Times New Roman" pitchFamily="18" charset="0"/>
              </a:rPr>
              <a:t>It’s…</a:t>
            </a:r>
            <a:r>
              <a:rPr lang="zh-CN" altLang="en-US" sz="3200" b="1">
                <a:solidFill>
                  <a:srgbClr val="EA3C2A"/>
                </a:solidFill>
                <a:latin typeface="Times New Roman" pitchFamily="18" charset="0"/>
                <a:cs typeface="Times New Roman" pitchFamily="18" charset="0"/>
              </a:rPr>
              <a:t>”；问对方用“</a:t>
            </a:r>
            <a:r>
              <a:rPr lang="en-US" sz="3200" b="1">
                <a:solidFill>
                  <a:srgbClr val="EA3C2A"/>
                </a:solidFill>
                <a:latin typeface="Times New Roman" pitchFamily="18" charset="0"/>
                <a:cs typeface="Times New Roman" pitchFamily="18" charset="0"/>
              </a:rPr>
              <a:t>Is that…?</a:t>
            </a:r>
            <a:r>
              <a:rPr lang="zh-CN" altLang="en-US" sz="3200" b="1">
                <a:solidFill>
                  <a:srgbClr val="EA3C2A"/>
                </a:solidFill>
                <a:latin typeface="Times New Roman" pitchFamily="18" charset="0"/>
                <a:cs typeface="Times New Roman" pitchFamily="18" charset="0"/>
              </a:rPr>
              <a:t>”或“</a:t>
            </a:r>
            <a:r>
              <a:rPr lang="en-US" sz="3200" b="1">
                <a:solidFill>
                  <a:srgbClr val="EA3C2A"/>
                </a:solidFill>
                <a:latin typeface="Times New Roman" pitchFamily="18" charset="0"/>
                <a:cs typeface="Times New Roman" pitchFamily="18" charset="0"/>
              </a:rPr>
              <a:t>Who’s that?</a:t>
            </a:r>
            <a:r>
              <a:rPr lang="zh-CN" altLang="en-US" sz="3200" b="1">
                <a:solidFill>
                  <a:srgbClr val="EA3C2A"/>
                </a:solidFill>
                <a:latin typeface="Times New Roman" pitchFamily="18" charset="0"/>
                <a:cs typeface="Times New Roman" pitchFamily="18" charset="0"/>
              </a:rPr>
              <a:t>”例如：</a:t>
            </a:r>
            <a:endParaRPr lang="en-US" sz="3200" b="1">
              <a:solidFill>
                <a:srgbClr val="EA3C2A"/>
              </a:solidFill>
              <a:latin typeface="宋体" pitchFamily="2" charset="-122"/>
              <a:cs typeface="Times New Roman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sz="32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    Hello? This is Bob? Who’s that?</a:t>
            </a:r>
            <a:br>
              <a:rPr lang="en-US" sz="32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zh-CN" altLang="en-US" sz="32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喂？我是鲍勃，你是谁？</a:t>
            </a:r>
            <a:endParaRPr lang="en-US" sz="3200" b="1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sz="3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Hi, Bob. It’s Mike here.</a:t>
            </a:r>
            <a:br>
              <a:rPr lang="en-US" sz="3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zh-CN" altLang="en-US" sz="3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你好，鲍勃。我是迈克。</a:t>
            </a:r>
            <a:endParaRPr lang="en-US" sz="3200" b="1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7" name="WordArt 9"/>
          <p:cNvSpPr>
            <a:spLocks noChangeArrowheads="1" noChangeShapeType="1" noTextEdit="1"/>
          </p:cNvSpPr>
          <p:nvPr/>
        </p:nvSpPr>
        <p:spPr bwMode="auto">
          <a:xfrm>
            <a:off x="2339975" y="333375"/>
            <a:ext cx="446405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4000" b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/>
                </a:gradFill>
                <a:latin typeface="Times New Roman"/>
                <a:cs typeface="Times New Roman"/>
              </a:rPr>
              <a:t>Language points</a:t>
            </a:r>
            <a:endParaRPr lang="zh-CN" altLang="en-US" sz="4000" b="1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/>
              </a:gra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50825" y="333375"/>
            <a:ext cx="8497888" cy="389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25450" indent="-425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3200" b="1">
                <a:solidFill>
                  <a:srgbClr val="EA3C2A"/>
                </a:solidFill>
                <a:latin typeface="Times New Roman" pitchFamily="18" charset="0"/>
                <a:cs typeface="Times New Roman" pitchFamily="18" charset="0"/>
              </a:rPr>
              <a:t>2. Not much.  </a:t>
            </a:r>
            <a:r>
              <a:rPr lang="zh-CN" altLang="en-US" sz="3200" b="1">
                <a:solidFill>
                  <a:srgbClr val="EA3C2A"/>
                </a:solidFill>
                <a:latin typeface="Times New Roman" pitchFamily="18" charset="0"/>
                <a:cs typeface="Times New Roman" pitchFamily="18" charset="0"/>
              </a:rPr>
              <a:t>（口语）没什么大事。也可说成，</a:t>
            </a:r>
            <a:r>
              <a:rPr lang="en-US" sz="3200" b="1">
                <a:solidFill>
                  <a:srgbClr val="EA3C2A"/>
                </a:solidFill>
                <a:latin typeface="Times New Roman" pitchFamily="18" charset="0"/>
                <a:cs typeface="Times New Roman" pitchFamily="18" charset="0"/>
              </a:rPr>
              <a:t>nothing much   </a:t>
            </a:r>
            <a:r>
              <a:rPr lang="zh-CN" altLang="en-US" sz="3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例如：</a:t>
            </a:r>
            <a:endParaRPr lang="en-US" sz="3200" b="1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sz="32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zh-CN" altLang="en-US" sz="3200" b="1">
                <a:solidFill>
                  <a:srgbClr val="3333FF"/>
                </a:solidFill>
                <a:latin typeface="Times New Roman" pitchFamily="18" charset="0"/>
              </a:rPr>
              <a:t>  </a:t>
            </a:r>
            <a:r>
              <a:rPr lang="zh-CN" altLang="en-US" sz="32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A: </a:t>
            </a:r>
            <a:r>
              <a:rPr lang="en-US" sz="32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What are you doing, Linda?    </a:t>
            </a:r>
            <a:br>
              <a:rPr lang="en-US" sz="32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en-US" sz="32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你在做什么事，琳达？</a:t>
            </a:r>
            <a:endParaRPr lang="en-US" sz="3200" b="1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sz="32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en-US" sz="32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B:</a:t>
            </a:r>
            <a:r>
              <a:rPr lang="en-US" sz="32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Not (Nothing) much. I’m just reading a </a:t>
            </a:r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32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book.</a:t>
            </a:r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zh-CN" altLang="en-US" sz="32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没什么大事。我在读一本书。</a:t>
            </a:r>
            <a:endParaRPr lang="en-US" sz="3200" b="1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1" name="Text Box 2"/>
          <p:cNvSpPr txBox="1">
            <a:spLocks noChangeArrowheads="1"/>
          </p:cNvSpPr>
          <p:nvPr/>
        </p:nvSpPr>
        <p:spPr bwMode="auto">
          <a:xfrm>
            <a:off x="250825" y="4221163"/>
            <a:ext cx="8281988" cy="184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20700" indent="-5207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808038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join sb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for + 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某餐饭 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和某人一起进餐</a:t>
            </a:r>
            <a:endParaRPr lang="en-US" sz="3200" b="1">
              <a:solidFill>
                <a:srgbClr val="FF0000"/>
              </a:solidFill>
              <a:latin typeface="宋体" pitchFamily="2" charset="-122"/>
              <a:cs typeface="Times New Roman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en-US" sz="32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en-US" sz="3200" b="1">
                <a:solidFill>
                  <a:srgbClr val="3333FF"/>
                </a:solidFill>
                <a:latin typeface="Times New Roman" pitchFamily="18" charset="0"/>
              </a:rPr>
              <a:t>e.g. </a:t>
            </a:r>
            <a:r>
              <a:rPr lang="en-US" sz="32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Can you join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us </a:t>
            </a:r>
            <a:r>
              <a:rPr lang="en-US" sz="32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lunch</a:t>
            </a:r>
            <a:r>
              <a:rPr lang="en-US" sz="32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?    </a:t>
            </a:r>
            <a:endParaRPr lang="en-US" altLang="zh-CN" sz="3200" b="1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          你能和我们一起吃午饭吗</a:t>
            </a:r>
            <a:endParaRPr lang="en-US" sz="3200" b="1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179388" y="476250"/>
            <a:ext cx="8497887" cy="509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25450" indent="-425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solidFill>
                  <a:srgbClr val="EA3C2A"/>
                </a:solidFill>
                <a:latin typeface="Times New Roman" pitchFamily="18" charset="0"/>
              </a:rPr>
              <a:t>4</a:t>
            </a:r>
            <a:r>
              <a:rPr lang="en-US" sz="3600" b="1">
                <a:solidFill>
                  <a:srgbClr val="EA3C2A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zh-CN" altLang="en-US" sz="3600" b="1">
                <a:solidFill>
                  <a:srgbClr val="EA3C2A"/>
                </a:solidFill>
                <a:latin typeface="Times New Roman" pitchFamily="18" charset="0"/>
              </a:rPr>
              <a:t>I'd love to. 我很乐意。</a:t>
            </a:r>
            <a:r>
              <a:rPr lang="en-US" sz="36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zh-CN" altLang="en-US" sz="3600" b="1">
                <a:solidFill>
                  <a:srgbClr val="3333FF"/>
                </a:solidFill>
                <a:latin typeface="Times New Roman" pitchFamily="18" charset="0"/>
              </a:rPr>
              <a:t>  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solidFill>
                  <a:srgbClr val="3333FF"/>
                </a:solidFill>
                <a:latin typeface="Times New Roman" pitchFamily="18" charset="0"/>
              </a:rPr>
              <a:t>    1) 交际用语，用于礼貌地接受他人邀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solidFill>
                  <a:srgbClr val="3333FF"/>
                </a:solidFill>
                <a:latin typeface="Times New Roman" pitchFamily="18" charset="0"/>
              </a:rPr>
              <a:t>        请，还可以说成I</a:t>
            </a:r>
            <a:r>
              <a:rPr lang="en-US" altLang="zh-CN" sz="3600" b="1">
                <a:solidFill>
                  <a:srgbClr val="3333FF"/>
                </a:solidFill>
                <a:latin typeface="Times New Roman" pitchFamily="18" charset="0"/>
              </a:rPr>
              <a:t>’d like to, </a:t>
            </a:r>
            <a:r>
              <a:rPr lang="zh-CN" altLang="en-US" sz="3600" b="1">
                <a:solidFill>
                  <a:srgbClr val="3333FF"/>
                </a:solidFill>
                <a:latin typeface="Times New Roman" pitchFamily="18" charset="0"/>
              </a:rPr>
              <a:t>但语气比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solidFill>
                  <a:srgbClr val="3333FF"/>
                </a:solidFill>
                <a:latin typeface="Times New Roman" pitchFamily="18" charset="0"/>
              </a:rPr>
              <a:t>        较弱。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solidFill>
                  <a:srgbClr val="3333FF"/>
                </a:solidFill>
                <a:latin typeface="Times New Roman" pitchFamily="18" charset="0"/>
              </a:rPr>
              <a:t>    2) 当委婉拒绝他人邀请时，多用I</a:t>
            </a:r>
            <a:r>
              <a:rPr lang="en-US" altLang="zh-CN" sz="3600" b="1">
                <a:solidFill>
                  <a:srgbClr val="3333FF"/>
                </a:solidFill>
                <a:latin typeface="Times New Roman" pitchFamily="18" charset="0"/>
              </a:rPr>
              <a:t>’d 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solidFill>
                  <a:srgbClr val="3333FF"/>
                </a:solidFill>
                <a:latin typeface="Times New Roman" pitchFamily="18" charset="0"/>
              </a:rPr>
              <a:t>         love to, but...或Sorry, I</a:t>
            </a:r>
            <a:r>
              <a:rPr lang="en-US" altLang="zh-CN" sz="3600" b="1">
                <a:solidFill>
                  <a:srgbClr val="3333FF"/>
                </a:solidFill>
                <a:latin typeface="Times New Roman" pitchFamily="18" charset="0"/>
              </a:rPr>
              <a:t>’m afraid I 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solidFill>
                  <a:srgbClr val="3333FF"/>
                </a:solidFill>
                <a:latin typeface="Times New Roman" pitchFamily="18" charset="0"/>
              </a:rPr>
              <a:t>         can't because...等。</a:t>
            </a:r>
            <a:endParaRPr lang="en-US" sz="3600" b="1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539750" y="1341438"/>
            <a:ext cx="8066088" cy="5400675"/>
          </a:xfrm>
        </p:spPr>
        <p:txBody>
          <a:bodyPr/>
          <a:lstStyle/>
          <a:p>
            <a:pPr marL="552450" indent="-552450" eaLnBrk="1" hangingPunct="1">
              <a:lnSpc>
                <a:spcPct val="120000"/>
              </a:lnSpc>
              <a:spcBef>
                <a:spcPct val="0"/>
              </a:spcBef>
              <a:buFontTx/>
              <a:buNone/>
              <a:tabLst>
                <a:tab pos="4211638" algn="l"/>
              </a:tabLst>
            </a:pPr>
            <a:r>
              <a:rPr lang="en-US" b="1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zh-CN" altLang="en-US" b="1">
                <a:latin typeface="Times New Roman" pitchFamily="18" charset="0"/>
                <a:cs typeface="Times New Roman" pitchFamily="18" charset="0"/>
              </a:rPr>
              <a:t>你好！我是李明。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___________________</a:t>
            </a:r>
          </a:p>
          <a:p>
            <a:pPr marL="552450" indent="-552450" eaLnBrk="1" hangingPunct="1">
              <a:lnSpc>
                <a:spcPct val="120000"/>
              </a:lnSpc>
              <a:spcBef>
                <a:spcPct val="0"/>
              </a:spcBef>
              <a:buFontTx/>
              <a:buNone/>
              <a:tabLst>
                <a:tab pos="4211638" algn="l"/>
              </a:tabLst>
            </a:pPr>
            <a:r>
              <a:rPr lang="zh-CN" altLang="en-US" b="1">
                <a:latin typeface="Times New Roman" pitchFamily="18" charset="0"/>
                <a:cs typeface="Times New Roman" pitchFamily="18" charset="0"/>
              </a:rPr>
              <a:t>    你好，李明。我是杰克。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   _________________________</a:t>
            </a:r>
          </a:p>
          <a:p>
            <a:pPr marL="552450" indent="-552450" eaLnBrk="1" hangingPunct="1">
              <a:lnSpc>
                <a:spcPct val="120000"/>
              </a:lnSpc>
              <a:spcBef>
                <a:spcPct val="0"/>
              </a:spcBef>
              <a:buFontTx/>
              <a:buNone/>
              <a:tabLst>
                <a:tab pos="4211638" algn="l"/>
              </a:tabLst>
            </a:pPr>
            <a:r>
              <a:rPr lang="en-US" b="1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zh-CN" altLang="en-US" b="1">
                <a:latin typeface="Times New Roman" pitchFamily="18" charset="0"/>
                <a:cs typeface="Times New Roman" pitchFamily="18" charset="0"/>
              </a:rPr>
              <a:t>你在做什么王芳？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_________________</a:t>
            </a:r>
            <a:r>
              <a:rPr lang="zh-CN" altLang="en-US" b="1">
                <a:latin typeface="Times New Roman" pitchFamily="18" charset="0"/>
              </a:rPr>
              <a:t>______________</a:t>
            </a:r>
            <a:endParaRPr lang="en-US" b="1">
              <a:latin typeface="Times New Roman" pitchFamily="18" charset="0"/>
              <a:cs typeface="Times New Roman" pitchFamily="18" charset="0"/>
            </a:endParaRPr>
          </a:p>
          <a:p>
            <a:pPr marL="552450" indent="-552450" eaLnBrk="1" hangingPunct="1">
              <a:lnSpc>
                <a:spcPct val="120000"/>
              </a:lnSpc>
              <a:spcBef>
                <a:spcPct val="0"/>
              </a:spcBef>
              <a:buFontTx/>
              <a:buNone/>
              <a:tabLst>
                <a:tab pos="4211638" algn="l"/>
              </a:tabLst>
            </a:pPr>
            <a:r>
              <a:rPr lang="en-US" b="1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en-US" b="1">
                <a:latin typeface="Times New Roman" pitchFamily="18" charset="0"/>
                <a:cs typeface="Times New Roman" pitchFamily="18" charset="0"/>
              </a:rPr>
              <a:t>没什么。我在看报纸。</a:t>
            </a:r>
            <a:br>
              <a:rPr lang="zh-CN" altLang="en-US" b="1">
                <a:latin typeface="Times New Roman" pitchFamily="18" charset="0"/>
                <a:cs typeface="Times New Roman" pitchFamily="18" charset="0"/>
              </a:rPr>
            </a:br>
            <a:r>
              <a:rPr lang="en-US" b="1">
                <a:latin typeface="Times New Roman" pitchFamily="18" charset="0"/>
                <a:cs typeface="Times New Roman" pitchFamily="18" charset="0"/>
              </a:rPr>
              <a:t>_______________________________</a:t>
            </a:r>
          </a:p>
          <a:p>
            <a:pPr marL="552450" indent="-552450" eaLnBrk="1" hangingPunct="1">
              <a:lnSpc>
                <a:spcPct val="120000"/>
              </a:lnSpc>
              <a:spcBef>
                <a:spcPct val="0"/>
              </a:spcBef>
              <a:buFontTx/>
              <a:buNone/>
              <a:tabLst>
                <a:tab pos="4211638" algn="l"/>
              </a:tabLst>
            </a:pPr>
            <a:r>
              <a:rPr lang="en-US" b="1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zh-CN" altLang="en-US" b="1">
                <a:latin typeface="Times New Roman" pitchFamily="18" charset="0"/>
                <a:cs typeface="Times New Roman" pitchFamily="18" charset="0"/>
              </a:rPr>
              <a:t>你想和我们一起去吃晚饭吗？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______________________________</a:t>
            </a:r>
          </a:p>
        </p:txBody>
      </p:sp>
      <p:sp>
        <p:nvSpPr>
          <p:cNvPr id="34819" name="Text Box 7"/>
          <p:cNvSpPr txBox="1">
            <a:spLocks noChangeArrowheads="1"/>
          </p:cNvSpPr>
          <p:nvPr/>
        </p:nvSpPr>
        <p:spPr bwMode="auto">
          <a:xfrm>
            <a:off x="4140200" y="1412875"/>
            <a:ext cx="42481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Hello. This is Li Ming.</a:t>
            </a:r>
          </a:p>
        </p:txBody>
      </p:sp>
      <p:sp>
        <p:nvSpPr>
          <p:cNvPr id="34820" name="Text Box 8"/>
          <p:cNvSpPr txBox="1">
            <a:spLocks noChangeArrowheads="1"/>
          </p:cNvSpPr>
          <p:nvPr/>
        </p:nvSpPr>
        <p:spPr bwMode="auto">
          <a:xfrm>
            <a:off x="1116013" y="3717925"/>
            <a:ext cx="6048375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What are you doing, Wang Fang?</a:t>
            </a:r>
          </a:p>
        </p:txBody>
      </p:sp>
      <p:sp>
        <p:nvSpPr>
          <p:cNvPr id="34821" name="Text Box 11"/>
          <p:cNvSpPr txBox="1">
            <a:spLocks noChangeArrowheads="1"/>
          </p:cNvSpPr>
          <p:nvPr/>
        </p:nvSpPr>
        <p:spPr bwMode="auto">
          <a:xfrm>
            <a:off x="1116013" y="2565400"/>
            <a:ext cx="51117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Hi, Li Ming. It’s Jack here.</a:t>
            </a:r>
          </a:p>
        </p:txBody>
      </p:sp>
      <p:sp>
        <p:nvSpPr>
          <p:cNvPr id="34822" name="WordArt 9"/>
          <p:cNvSpPr>
            <a:spLocks noChangeArrowheads="1" noChangeShapeType="1" noTextEdit="1"/>
          </p:cNvSpPr>
          <p:nvPr/>
        </p:nvSpPr>
        <p:spPr bwMode="auto">
          <a:xfrm>
            <a:off x="3132138" y="333375"/>
            <a:ext cx="2735262" cy="8636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r>
              <a:rPr lang="zh-CN" altLang="en-US" sz="4000" b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/>
                </a:gradFill>
                <a:effectLst>
                  <a:outerShdw dist="200025" dir="14999993" sy="30000" kx="-1799991" algn="bl" rotWithShape="0">
                    <a:srgbClr val="000000">
                      <a:alpha val="29999"/>
                    </a:srgbClr>
                  </a:outerShdw>
                </a:effectLst>
                <a:latin typeface="宋体"/>
                <a:ea typeface="宋体"/>
              </a:rPr>
              <a:t>小试身手</a:t>
            </a:r>
          </a:p>
        </p:txBody>
      </p:sp>
      <p:sp>
        <p:nvSpPr>
          <p:cNvPr id="34823" name="Text Box 11"/>
          <p:cNvSpPr txBox="1">
            <a:spLocks noChangeArrowheads="1"/>
          </p:cNvSpPr>
          <p:nvPr/>
        </p:nvSpPr>
        <p:spPr bwMode="auto">
          <a:xfrm>
            <a:off x="1044575" y="4941888"/>
            <a:ext cx="67691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Not much. I’m reading a newspaper.</a:t>
            </a:r>
          </a:p>
        </p:txBody>
      </p:sp>
      <p:sp>
        <p:nvSpPr>
          <p:cNvPr id="34824" name="Text Box 11"/>
          <p:cNvSpPr txBox="1">
            <a:spLocks noChangeArrowheads="1"/>
          </p:cNvSpPr>
          <p:nvPr/>
        </p:nvSpPr>
        <p:spPr bwMode="auto">
          <a:xfrm>
            <a:off x="1044575" y="6092825"/>
            <a:ext cx="67691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 you wan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t to join us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for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dinner?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utoUpdateAnimBg="0"/>
      <p:bldP spid="34819" grpId="0" autoUpdateAnimBg="0"/>
      <p:bldP spid="34820" grpId="0" autoUpdateAnimBg="0"/>
      <p:bldP spid="34821" grpId="0" autoUpdateAnimBg="0"/>
      <p:bldP spid="34822" grpId="0" animBg="1"/>
      <p:bldP spid="34823" grpId="0" autoUpdateAnimBg="0"/>
      <p:bldP spid="34824" grpId="0" autoUpdateAnimBg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 txBox="1">
            <a:spLocks noChangeArrowheads="1"/>
          </p:cNvSpPr>
          <p:nvPr/>
        </p:nvSpPr>
        <p:spPr bwMode="auto">
          <a:xfrm>
            <a:off x="73025" y="1123950"/>
            <a:ext cx="6516688" cy="554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33400" indent="-533400" eaLnBrk="0" hangingPunct="0">
              <a:tabLst>
                <a:tab pos="47529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tabLst>
                <a:tab pos="47529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tabLst>
                <a:tab pos="47529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tabLst>
                <a:tab pos="47529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tabLst>
                <a:tab pos="47529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7529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7529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7529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7529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—Hi, Li Xue. What _____</a:t>
            </a:r>
          </a:p>
          <a:p>
            <a:pPr eaLnBrk="1" hangingPunct="1">
              <a:lnSpc>
                <a:spcPct val="120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     you</a:t>
            </a:r>
            <a:r>
              <a:rPr lang="zh-CN" altLang="en-US" sz="3200" b="1">
                <a:latin typeface="Times New Roman" pitchFamily="18" charset="0"/>
              </a:rPr>
              <a:t> 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_____?</a:t>
            </a:r>
          </a:p>
          <a:p>
            <a:pPr eaLnBrk="1" hangingPunct="1">
              <a:lnSpc>
                <a:spcPct val="120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— I’m __________. </a:t>
            </a:r>
          </a:p>
          <a:p>
            <a:pPr eaLnBrk="1" hangingPunct="1">
              <a:lnSpc>
                <a:spcPct val="120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— What ___ your dad ______?</a:t>
            </a:r>
          </a:p>
          <a:p>
            <a:pPr eaLnBrk="1" hangingPunct="1">
              <a:lnSpc>
                <a:spcPct val="120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— He’s ________ his car.</a:t>
            </a:r>
          </a:p>
          <a:p>
            <a:pPr eaLnBrk="1" hangingPunct="1">
              <a:lnSpc>
                <a:spcPct val="120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— What __ your mom _____? </a:t>
            </a:r>
          </a:p>
          <a:p>
            <a:pPr eaLnBrk="1" hangingPunct="1">
              <a:lnSpc>
                <a:spcPct val="120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— She is _________ in the kitchen.</a:t>
            </a:r>
          </a:p>
          <a:p>
            <a:pPr eaLnBrk="1" hangingPunct="1">
              <a:lnSpc>
                <a:spcPct val="120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— What about your sister?</a:t>
            </a:r>
          </a:p>
          <a:p>
            <a:pPr eaLnBrk="1" hangingPunct="1">
              <a:lnSpc>
                <a:spcPct val="120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— She’s _______ my mom</a:t>
            </a:r>
            <a:r>
              <a:rPr lang="zh-CN" altLang="en-US" sz="3200" b="1">
                <a:latin typeface="Times New Roman" pitchFamily="18" charset="0"/>
              </a:rPr>
              <a:t>.</a:t>
            </a:r>
            <a:endParaRPr lang="en-US" sz="32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3" name="Text Box 13"/>
          <p:cNvSpPr txBox="1">
            <a:spLocks noChangeArrowheads="1"/>
          </p:cNvSpPr>
          <p:nvPr/>
        </p:nvSpPr>
        <p:spPr bwMode="auto">
          <a:xfrm>
            <a:off x="1260475" y="1195388"/>
            <a:ext cx="3314700" cy="12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sz="3200" b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                      are</a:t>
            </a:r>
          </a:p>
          <a:p>
            <a:pPr eaLnBrk="1" hangingPunct="1">
              <a:lnSpc>
                <a:spcPct val="120000"/>
              </a:lnSpc>
            </a:pPr>
            <a:r>
              <a:rPr lang="en-US" sz="3200" b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doing </a:t>
            </a:r>
          </a:p>
        </p:txBody>
      </p:sp>
      <p:sp>
        <p:nvSpPr>
          <p:cNvPr id="35844" name="Text Box 14"/>
          <p:cNvSpPr txBox="1">
            <a:spLocks noChangeArrowheads="1"/>
          </p:cNvSpPr>
          <p:nvPr/>
        </p:nvSpPr>
        <p:spPr bwMode="auto">
          <a:xfrm>
            <a:off x="1404938" y="2276475"/>
            <a:ext cx="2087562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3200" b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exercising</a:t>
            </a:r>
          </a:p>
        </p:txBody>
      </p:sp>
      <p:sp>
        <p:nvSpPr>
          <p:cNvPr id="35845" name="Text Box 6"/>
          <p:cNvSpPr txBox="1">
            <a:spLocks noChangeArrowheads="1"/>
          </p:cNvSpPr>
          <p:nvPr/>
        </p:nvSpPr>
        <p:spPr bwMode="auto">
          <a:xfrm>
            <a:off x="4211638" y="333375"/>
            <a:ext cx="33956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看图补全对话</a:t>
            </a:r>
            <a:r>
              <a:rPr lang="zh-CN" altLang="en-US" sz="36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endParaRPr lang="zh-CN" altLang="en-US" sz="3600" b="1">
              <a:solidFill>
                <a:srgbClr val="7030A0"/>
              </a:solidFill>
            </a:endParaRPr>
          </a:p>
        </p:txBody>
      </p:sp>
      <p:sp>
        <p:nvSpPr>
          <p:cNvPr id="35846" name="WordArt 9"/>
          <p:cNvSpPr>
            <a:spLocks noChangeArrowheads="1" noChangeShapeType="1" noTextEdit="1"/>
          </p:cNvSpPr>
          <p:nvPr/>
        </p:nvSpPr>
        <p:spPr bwMode="auto">
          <a:xfrm>
            <a:off x="827088" y="333375"/>
            <a:ext cx="2520950" cy="549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4000" b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/>
                </a:gradFill>
                <a:latin typeface="Arial"/>
                <a:cs typeface="Arial"/>
              </a:rPr>
              <a:t>Exercise</a:t>
            </a:r>
            <a:endParaRPr lang="zh-CN" altLang="en-US" sz="4000" b="1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/>
              </a:gradFill>
              <a:latin typeface="Arial"/>
              <a:cs typeface="Arial"/>
            </a:endParaRPr>
          </a:p>
        </p:txBody>
      </p:sp>
      <p:sp>
        <p:nvSpPr>
          <p:cNvPr id="35847" name="Text Box 13"/>
          <p:cNvSpPr txBox="1">
            <a:spLocks noChangeArrowheads="1"/>
          </p:cNvSpPr>
          <p:nvPr/>
        </p:nvSpPr>
        <p:spPr bwMode="auto">
          <a:xfrm>
            <a:off x="1765300" y="2852738"/>
            <a:ext cx="3671888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sz="3200" b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is                    doing</a:t>
            </a:r>
          </a:p>
        </p:txBody>
      </p:sp>
      <p:sp>
        <p:nvSpPr>
          <p:cNvPr id="35848" name="Text Box 14"/>
          <p:cNvSpPr txBox="1">
            <a:spLocks noChangeArrowheads="1"/>
          </p:cNvSpPr>
          <p:nvPr/>
        </p:nvSpPr>
        <p:spPr bwMode="auto">
          <a:xfrm>
            <a:off x="1476375" y="3427413"/>
            <a:ext cx="1946275" cy="72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3200" b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cleaning</a:t>
            </a:r>
          </a:p>
        </p:txBody>
      </p:sp>
      <p:sp>
        <p:nvSpPr>
          <p:cNvPr id="35849" name="Text Box 14"/>
          <p:cNvSpPr txBox="1">
            <a:spLocks noChangeArrowheads="1"/>
          </p:cNvSpPr>
          <p:nvPr/>
        </p:nvSpPr>
        <p:spPr bwMode="auto">
          <a:xfrm>
            <a:off x="1693863" y="4003675"/>
            <a:ext cx="4319587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3200" b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is                     doing</a:t>
            </a:r>
          </a:p>
        </p:txBody>
      </p:sp>
      <p:pic>
        <p:nvPicPr>
          <p:cNvPr id="35850" name="Picture 10" descr="E:\图片库\动作\1972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7550" y="1412875"/>
            <a:ext cx="1223963" cy="141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1" name="Picture 11" descr="E:\图片库\动作\2094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2" t="3920" r="7632" b="5226"/>
          <a:stretch>
            <a:fillRect/>
          </a:stretch>
        </p:blipFill>
        <p:spPr bwMode="auto">
          <a:xfrm>
            <a:off x="7092950" y="1987550"/>
            <a:ext cx="1871663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2" name="Picture 12" descr="E:\图片库\动作\3578.t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713" y="4076700"/>
            <a:ext cx="222885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3" name="Picture 14" descr="E:\图片库\人物\0199.t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925" y="1195388"/>
            <a:ext cx="936625" cy="159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4" name="Text Box 13"/>
          <p:cNvSpPr txBox="1">
            <a:spLocks noChangeArrowheads="1"/>
          </p:cNvSpPr>
          <p:nvPr/>
        </p:nvSpPr>
        <p:spPr bwMode="auto">
          <a:xfrm>
            <a:off x="1765300" y="4579938"/>
            <a:ext cx="2087563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sz="3200" b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cooking</a:t>
            </a:r>
          </a:p>
        </p:txBody>
      </p:sp>
      <p:sp>
        <p:nvSpPr>
          <p:cNvPr id="35855" name="Text Box 14"/>
          <p:cNvSpPr txBox="1">
            <a:spLocks noChangeArrowheads="1"/>
          </p:cNvSpPr>
          <p:nvPr/>
        </p:nvSpPr>
        <p:spPr bwMode="auto">
          <a:xfrm>
            <a:off x="1620838" y="5732463"/>
            <a:ext cx="1728787" cy="72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3200" b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helping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utoUpdateAnimBg="0"/>
      <p:bldP spid="35843" grpId="0" autoUpdateAnimBg="0"/>
      <p:bldP spid="35844" grpId="0" autoUpdateAnimBg="0"/>
      <p:bldP spid="35845" grpId="0" autoUpdateAnimBg="0"/>
      <p:bldP spid="35846" grpId="0" animBg="1"/>
      <p:bldP spid="35847" grpId="0" autoUpdateAnimBg="0"/>
      <p:bldP spid="35848" grpId="0" autoUpdateAnimBg="0"/>
      <p:bldP spid="35849" grpId="0" autoUpdateAnimBg="0"/>
      <p:bldP spid="35854" grpId="0" autoUpdateAnimBg="0"/>
      <p:bldP spid="35855" grpId="0" autoUpdateAnimBg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6"/>
          <p:cNvSpPr txBox="1">
            <a:spLocks noChangeArrowheads="1"/>
          </p:cNvSpPr>
          <p:nvPr/>
        </p:nvSpPr>
        <p:spPr bwMode="auto">
          <a:xfrm>
            <a:off x="395288" y="3141663"/>
            <a:ext cx="8172450" cy="283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AutoNum type="arabicPeriod"/>
            </a:pPr>
            <a:r>
              <a:rPr lang="zh-CN" altLang="en-US" sz="36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总结所学过的活动，用英语写出来。</a:t>
            </a:r>
            <a:endParaRPr lang="en-US" sz="3600" b="1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AutoNum type="arabicPeriod"/>
            </a:pPr>
            <a:r>
              <a:rPr lang="zh-CN" altLang="en-US" sz="36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在家里打个电话询问一下你的某个好朋友正在做什么？然后用英语编写成对话。</a:t>
            </a:r>
            <a:endParaRPr lang="en-US" sz="3600" b="1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7" name="WordArt 9"/>
          <p:cNvSpPr>
            <a:spLocks noChangeArrowheads="1" noChangeShapeType="1" noTextEdit="1"/>
          </p:cNvSpPr>
          <p:nvPr/>
        </p:nvSpPr>
        <p:spPr bwMode="auto">
          <a:xfrm>
            <a:off x="2555875" y="2205038"/>
            <a:ext cx="4105275" cy="8636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r>
              <a:rPr lang="en-US" altLang="zh-CN" sz="4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/>
                </a:gradFill>
                <a:latin typeface="Arial"/>
                <a:cs typeface="Arial"/>
              </a:rPr>
              <a:t>Homework</a:t>
            </a:r>
            <a:endParaRPr lang="zh-CN" altLang="en-US" sz="40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/>
              </a:gradFill>
              <a:latin typeface="Arial"/>
              <a:cs typeface="Arial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utoUpdateAnimBg="0"/>
      <p:bldP spid="36867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5462588" y="5802313"/>
            <a:ext cx="25923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exercising</a:t>
            </a:r>
            <a:endParaRPr lang="en-US" sz="3200" b="1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Text Box 9"/>
          <p:cNvSpPr txBox="1">
            <a:spLocks noChangeArrowheads="1"/>
          </p:cNvSpPr>
          <p:nvPr/>
        </p:nvSpPr>
        <p:spPr bwMode="auto">
          <a:xfrm>
            <a:off x="5319713" y="2849563"/>
            <a:ext cx="28082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latin typeface="Times New Roman" pitchFamily="18" charset="0"/>
                <a:cs typeface="Times New Roman" pitchFamily="18" charset="0"/>
              </a:rPr>
              <a:t>making soup</a:t>
            </a:r>
          </a:p>
        </p:txBody>
      </p:sp>
      <p:sp>
        <p:nvSpPr>
          <p:cNvPr id="10244" name="Text Box 10"/>
          <p:cNvSpPr txBox="1">
            <a:spLocks noChangeArrowheads="1"/>
          </p:cNvSpPr>
          <p:nvPr/>
        </p:nvSpPr>
        <p:spPr bwMode="auto">
          <a:xfrm>
            <a:off x="711200" y="5802313"/>
            <a:ext cx="40322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washing the dishes</a:t>
            </a:r>
            <a:endParaRPr lang="en-US" sz="320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5" name="Text Box 9"/>
          <p:cNvSpPr txBox="1">
            <a:spLocks noChangeArrowheads="1"/>
          </p:cNvSpPr>
          <p:nvPr/>
        </p:nvSpPr>
        <p:spPr bwMode="auto">
          <a:xfrm>
            <a:off x="711200" y="2922588"/>
            <a:ext cx="35274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using the computer</a:t>
            </a:r>
          </a:p>
        </p:txBody>
      </p:sp>
      <p:pic>
        <p:nvPicPr>
          <p:cNvPr id="10246" name="Picture 14" descr="E:\图片库\动作\情境玩电脑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690563"/>
            <a:ext cx="223202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2" descr="E:\图片库\动作\洗碗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0"/>
          <a:stretch>
            <a:fillRect/>
          </a:stretch>
        </p:blipFill>
        <p:spPr bwMode="auto">
          <a:xfrm>
            <a:off x="1285875" y="3857625"/>
            <a:ext cx="2233613" cy="179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3" descr="E:\图片库\动作\3300.t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250" y="3570288"/>
            <a:ext cx="2447925" cy="194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5" descr="http://qcyn.sinaimg.cn/2010/1230/U5200P1032DT2010123008540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350" y="546100"/>
            <a:ext cx="3357563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utoUpdateAnimBg="0"/>
      <p:bldP spid="10243" grpId="0" autoUpdateAnimBg="0"/>
      <p:bldP spid="10244" grpId="0" autoUpdateAnimBg="0"/>
      <p:bldP spid="1024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188913"/>
            <a:ext cx="8426450" cy="790575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3600" b="1">
                <a:solidFill>
                  <a:srgbClr val="CC3399"/>
                </a:solidFill>
                <a:latin typeface="Times New Roman" pitchFamily="18" charset="0"/>
              </a:rPr>
              <a:t>1a</a:t>
            </a:r>
            <a:r>
              <a:rPr lang="zh-CN" altLang="en-US" sz="3600" b="1">
                <a:latin typeface="Times New Roman" pitchFamily="18" charset="0"/>
              </a:rPr>
              <a:t> </a:t>
            </a: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Match the activities with the pictures.</a:t>
            </a:r>
          </a:p>
        </p:txBody>
      </p:sp>
      <p:sp>
        <p:nvSpPr>
          <p:cNvPr id="11267" name="Text Box 8"/>
          <p:cNvSpPr txBox="1">
            <a:spLocks noChangeArrowheads="1"/>
          </p:cNvSpPr>
          <p:nvPr/>
        </p:nvSpPr>
        <p:spPr bwMode="auto">
          <a:xfrm>
            <a:off x="2573338" y="4802188"/>
            <a:ext cx="184150" cy="3667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C0C0C0">
                <a:alpha val="7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>
              <a:latin typeface="Times New Roman" pitchFamily="18" charset="0"/>
            </a:endParaRPr>
          </a:p>
        </p:txBody>
      </p:sp>
      <p:sp>
        <p:nvSpPr>
          <p:cNvPr id="11268" name="TextBox 24"/>
          <p:cNvSpPr txBox="1">
            <a:spLocks noChangeArrowheads="1"/>
          </p:cNvSpPr>
          <p:nvPr/>
        </p:nvSpPr>
        <p:spPr bwMode="auto">
          <a:xfrm>
            <a:off x="36513" y="1196975"/>
            <a:ext cx="5076825" cy="525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3200" b="1">
                <a:latin typeface="Times New Roman" pitchFamily="18" charset="0"/>
              </a:rPr>
              <a:t>1. 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watching TV __</a:t>
            </a:r>
          </a:p>
          <a:p>
            <a:pPr eaLnBrk="1" hangingPunct="1">
              <a:spcBef>
                <a:spcPct val="20000"/>
              </a:spcBef>
            </a:pPr>
            <a:r>
              <a:rPr lang="zh-CN" altLang="en-US" sz="3200" b="1">
                <a:latin typeface="Times New Roman" pitchFamily="18" charset="0"/>
              </a:rPr>
              <a:t>2. 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cleaning __</a:t>
            </a:r>
          </a:p>
          <a:p>
            <a:pPr eaLnBrk="1" hangingPunct="1">
              <a:spcBef>
                <a:spcPct val="20000"/>
              </a:spcBef>
            </a:pPr>
            <a:r>
              <a:rPr lang="zh-CN" altLang="en-US" sz="3200" b="1">
                <a:latin typeface="Times New Roman" pitchFamily="18" charset="0"/>
              </a:rPr>
              <a:t>3. 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reading a newspaper __</a:t>
            </a:r>
          </a:p>
          <a:p>
            <a:pPr eaLnBrk="1" hangingPunct="1">
              <a:spcBef>
                <a:spcPct val="20000"/>
              </a:spcBef>
            </a:pPr>
            <a:r>
              <a:rPr lang="zh-CN" altLang="en-US" sz="3200" b="1">
                <a:latin typeface="Times New Roman" pitchFamily="18" charset="0"/>
              </a:rPr>
              <a:t>4. 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talking on the phone __</a:t>
            </a:r>
          </a:p>
          <a:p>
            <a:pPr eaLnBrk="1" hangingPunct="1">
              <a:spcBef>
                <a:spcPct val="20000"/>
              </a:spcBef>
            </a:pPr>
            <a:r>
              <a:rPr lang="zh-CN" altLang="en-US" sz="3200" b="1">
                <a:latin typeface="Times New Roman" pitchFamily="18" charset="0"/>
              </a:rPr>
              <a:t>5. 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listening to a CD __</a:t>
            </a:r>
          </a:p>
          <a:p>
            <a:pPr eaLnBrk="1" hangingPunct="1">
              <a:spcBef>
                <a:spcPct val="20000"/>
              </a:spcBef>
            </a:pPr>
            <a:r>
              <a:rPr lang="zh-CN" altLang="en-US" sz="3200" b="1">
                <a:latin typeface="Times New Roman" pitchFamily="18" charset="0"/>
              </a:rPr>
              <a:t>6. 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using the computer __</a:t>
            </a:r>
          </a:p>
          <a:p>
            <a:pPr eaLnBrk="1" hangingPunct="1">
              <a:spcBef>
                <a:spcPct val="20000"/>
              </a:spcBef>
            </a:pPr>
            <a:r>
              <a:rPr lang="zh-CN" altLang="en-US" sz="3200" b="1">
                <a:latin typeface="Times New Roman" pitchFamily="18" charset="0"/>
              </a:rPr>
              <a:t>7. 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making soup</a:t>
            </a:r>
            <a:r>
              <a:rPr lang="zh-CN" altLang="en-US" sz="3200" b="1">
                <a:latin typeface="Times New Roman" pitchFamily="18" charset="0"/>
              </a:rPr>
              <a:t> 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___</a:t>
            </a:r>
          </a:p>
          <a:p>
            <a:pPr eaLnBrk="1" hangingPunct="1">
              <a:spcBef>
                <a:spcPct val="20000"/>
              </a:spcBef>
            </a:pPr>
            <a:r>
              <a:rPr lang="zh-CN" altLang="en-US" sz="3200" b="1">
                <a:latin typeface="Times New Roman" pitchFamily="18" charset="0"/>
              </a:rPr>
              <a:t>8. 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washing the dishes __</a:t>
            </a:r>
          </a:p>
          <a:p>
            <a:pPr eaLnBrk="1" hangingPunct="1">
              <a:spcBef>
                <a:spcPct val="20000"/>
              </a:spcBef>
            </a:pPr>
            <a:r>
              <a:rPr lang="zh-CN" altLang="en-US" sz="3200" b="1">
                <a:latin typeface="Times New Roman" pitchFamily="18" charset="0"/>
              </a:rPr>
              <a:t>9. 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exercising ___</a:t>
            </a:r>
          </a:p>
        </p:txBody>
      </p:sp>
      <p:sp>
        <p:nvSpPr>
          <p:cNvPr id="11269" name="Text Box 19"/>
          <p:cNvSpPr txBox="1">
            <a:spLocks noChangeArrowheads="1"/>
          </p:cNvSpPr>
          <p:nvPr/>
        </p:nvSpPr>
        <p:spPr bwMode="auto">
          <a:xfrm>
            <a:off x="4227513" y="2921000"/>
            <a:ext cx="381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11270" name="Text Box 19"/>
          <p:cNvSpPr txBox="1">
            <a:spLocks noChangeArrowheads="1"/>
          </p:cNvSpPr>
          <p:nvPr/>
        </p:nvSpPr>
        <p:spPr bwMode="auto">
          <a:xfrm>
            <a:off x="4227513" y="2276475"/>
            <a:ext cx="381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g</a:t>
            </a:r>
          </a:p>
        </p:txBody>
      </p:sp>
      <p:sp>
        <p:nvSpPr>
          <p:cNvPr id="11271" name="Text Box 19"/>
          <p:cNvSpPr txBox="1">
            <a:spLocks noChangeArrowheads="1"/>
          </p:cNvSpPr>
          <p:nvPr/>
        </p:nvSpPr>
        <p:spPr bwMode="auto">
          <a:xfrm>
            <a:off x="2089150" y="1773238"/>
            <a:ext cx="381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d</a:t>
            </a:r>
          </a:p>
        </p:txBody>
      </p:sp>
      <p:sp>
        <p:nvSpPr>
          <p:cNvPr id="11272" name="Text Box 19"/>
          <p:cNvSpPr txBox="1">
            <a:spLocks noChangeArrowheads="1"/>
          </p:cNvSpPr>
          <p:nvPr/>
        </p:nvSpPr>
        <p:spPr bwMode="auto">
          <a:xfrm>
            <a:off x="2952750" y="1123950"/>
            <a:ext cx="381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i</a:t>
            </a:r>
          </a:p>
        </p:txBody>
      </p:sp>
      <p:sp>
        <p:nvSpPr>
          <p:cNvPr id="11273" name="Text Box 19"/>
          <p:cNvSpPr txBox="1">
            <a:spLocks noChangeArrowheads="1"/>
          </p:cNvSpPr>
          <p:nvPr/>
        </p:nvSpPr>
        <p:spPr bwMode="auto">
          <a:xfrm>
            <a:off x="3529013" y="3500438"/>
            <a:ext cx="431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h</a:t>
            </a:r>
          </a:p>
        </p:txBody>
      </p:sp>
      <p:sp>
        <p:nvSpPr>
          <p:cNvPr id="11274" name="Text Box 19"/>
          <p:cNvSpPr txBox="1">
            <a:spLocks noChangeArrowheads="1"/>
          </p:cNvSpPr>
          <p:nvPr/>
        </p:nvSpPr>
        <p:spPr bwMode="auto">
          <a:xfrm>
            <a:off x="4032250" y="4148138"/>
            <a:ext cx="381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e</a:t>
            </a:r>
          </a:p>
        </p:txBody>
      </p:sp>
      <p:sp>
        <p:nvSpPr>
          <p:cNvPr id="11275" name="Text Box 19"/>
          <p:cNvSpPr txBox="1">
            <a:spLocks noChangeArrowheads="1"/>
          </p:cNvSpPr>
          <p:nvPr/>
        </p:nvSpPr>
        <p:spPr bwMode="auto">
          <a:xfrm>
            <a:off x="3887788" y="5300663"/>
            <a:ext cx="381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c</a:t>
            </a:r>
          </a:p>
        </p:txBody>
      </p:sp>
      <p:sp>
        <p:nvSpPr>
          <p:cNvPr id="11276" name="Text Box 19"/>
          <p:cNvSpPr txBox="1">
            <a:spLocks noChangeArrowheads="1"/>
          </p:cNvSpPr>
          <p:nvPr/>
        </p:nvSpPr>
        <p:spPr bwMode="auto">
          <a:xfrm>
            <a:off x="2881313" y="4724400"/>
            <a:ext cx="381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b</a:t>
            </a:r>
          </a:p>
        </p:txBody>
      </p:sp>
      <p:sp>
        <p:nvSpPr>
          <p:cNvPr id="11277" name="Text Box 19"/>
          <p:cNvSpPr txBox="1">
            <a:spLocks noChangeArrowheads="1"/>
          </p:cNvSpPr>
          <p:nvPr/>
        </p:nvSpPr>
        <p:spPr bwMode="auto">
          <a:xfrm>
            <a:off x="2593975" y="5876925"/>
            <a:ext cx="381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f</a:t>
            </a:r>
          </a:p>
        </p:txBody>
      </p:sp>
      <p:pic>
        <p:nvPicPr>
          <p:cNvPr id="11278" name="Picture 14" descr="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975" y="908050"/>
            <a:ext cx="4427538" cy="5516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  <p:bldP spid="11268" grpId="0" autoUpdateAnimBg="0"/>
      <p:bldP spid="11269" grpId="0" autoUpdateAnimBg="0"/>
      <p:bldP spid="11270" grpId="0" autoUpdateAnimBg="0"/>
      <p:bldP spid="11271" grpId="0" autoUpdateAnimBg="0"/>
      <p:bldP spid="11272" grpId="0" autoUpdateAnimBg="0"/>
      <p:bldP spid="11273" grpId="0" autoUpdateAnimBg="0"/>
      <p:bldP spid="11274" grpId="0" autoUpdateAnimBg="0"/>
      <p:bldP spid="11275" grpId="0" autoUpdateAnimBg="0"/>
      <p:bldP spid="11276" grpId="0" autoUpdateAnimBg="0"/>
      <p:bldP spid="11277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7" descr="图片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2771775" y="1844675"/>
            <a:ext cx="4392613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Times New Roman" pitchFamily="18" charset="0"/>
              </a:rPr>
              <a:t>What </a:t>
            </a:r>
            <a:r>
              <a:rPr lang="en-US" altLang="zh-CN" sz="3600" b="1">
                <a:solidFill>
                  <a:srgbClr val="CC0066"/>
                </a:solidFill>
                <a:latin typeface="Times New Roman" pitchFamily="18" charset="0"/>
              </a:rPr>
              <a:t>are</a:t>
            </a:r>
            <a:r>
              <a:rPr lang="en-US" altLang="zh-CN" sz="3600" b="1">
                <a:latin typeface="Times New Roman" pitchFamily="18" charset="0"/>
              </a:rPr>
              <a:t> we do</a:t>
            </a:r>
            <a:r>
              <a:rPr lang="en-US" altLang="zh-CN" sz="3600" b="1">
                <a:solidFill>
                  <a:srgbClr val="CC0066"/>
                </a:solidFill>
                <a:latin typeface="Times New Roman" pitchFamily="18" charset="0"/>
              </a:rPr>
              <a:t>ing</a:t>
            </a:r>
            <a:r>
              <a:rPr lang="en-US" altLang="zh-CN" sz="3600" b="1">
                <a:latin typeface="Times New Roman" pitchFamily="18" charset="0"/>
              </a:rPr>
              <a:t>?</a:t>
            </a:r>
          </a:p>
          <a:p>
            <a:pPr eaLnBrk="1" hangingPunct="1"/>
            <a:r>
              <a:rPr lang="zh-CN" altLang="en-US" sz="3600" b="1">
                <a:latin typeface="Times New Roman" pitchFamily="18" charset="0"/>
              </a:rPr>
              <a:t>我们正在干什么？</a:t>
            </a:r>
            <a:endParaRPr lang="en-US" altLang="zh-CN" sz="3600" b="1">
              <a:latin typeface="Times New Roman" pitchFamily="18" charset="0"/>
            </a:endParaRP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1042988" y="3213100"/>
            <a:ext cx="65976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Times New Roman" pitchFamily="18" charset="0"/>
              </a:rPr>
              <a:t>We </a:t>
            </a:r>
            <a:r>
              <a:rPr lang="en-US" altLang="zh-CN" sz="3200" b="1">
                <a:solidFill>
                  <a:srgbClr val="CC0066"/>
                </a:solidFill>
                <a:latin typeface="Times New Roman" pitchFamily="18" charset="0"/>
              </a:rPr>
              <a:t>are</a:t>
            </a:r>
            <a:r>
              <a:rPr lang="en-US" altLang="zh-CN" sz="3200" b="1">
                <a:latin typeface="Times New Roman" pitchFamily="18" charset="0"/>
              </a:rPr>
              <a:t> hav</a:t>
            </a:r>
            <a:r>
              <a:rPr lang="en-US" altLang="zh-CN" sz="3200" b="1">
                <a:solidFill>
                  <a:srgbClr val="CC0066"/>
                </a:solidFill>
                <a:latin typeface="Times New Roman" pitchFamily="18" charset="0"/>
              </a:rPr>
              <a:t>ing</a:t>
            </a:r>
            <a:r>
              <a:rPr lang="en-US" altLang="zh-CN" sz="3200" b="1">
                <a:latin typeface="Times New Roman" pitchFamily="18" charset="0"/>
              </a:rPr>
              <a:t>  an English class </a:t>
            </a:r>
            <a:r>
              <a:rPr lang="en-US" altLang="zh-CN" sz="3200" b="1">
                <a:solidFill>
                  <a:srgbClr val="CC0066"/>
                </a:solidFill>
                <a:latin typeface="Times New Roman" pitchFamily="18" charset="0"/>
              </a:rPr>
              <a:t>now</a:t>
            </a:r>
            <a:r>
              <a:rPr lang="en-US" altLang="zh-CN" sz="3200" b="1">
                <a:latin typeface="Times New Roman" pitchFamily="18" charset="0"/>
              </a:rPr>
              <a:t>.</a:t>
            </a:r>
          </a:p>
          <a:p>
            <a:pPr eaLnBrk="1" hangingPunct="1"/>
            <a:r>
              <a:rPr lang="zh-CN" altLang="en-US" sz="3200" b="1">
                <a:latin typeface="Times New Roman" pitchFamily="18" charset="0"/>
              </a:rPr>
              <a:t>我们正在上英语课。</a:t>
            </a:r>
            <a:endParaRPr lang="en-US" altLang="zh-CN" sz="3200" b="1">
              <a:latin typeface="Times New Roman" pitchFamily="18" charset="0"/>
            </a:endParaRP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1116013" y="4365625"/>
            <a:ext cx="67532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Times New Roman" pitchFamily="18" charset="0"/>
              </a:rPr>
              <a:t>I</a:t>
            </a:r>
            <a:r>
              <a:rPr lang="en-US" altLang="zh-CN" sz="3200" b="1">
                <a:solidFill>
                  <a:srgbClr val="CC0066"/>
                </a:solidFill>
                <a:latin typeface="Times New Roman" pitchFamily="18" charset="0"/>
              </a:rPr>
              <a:t>’m</a:t>
            </a:r>
            <a:r>
              <a:rPr lang="en-US" altLang="zh-CN" sz="3200" b="1">
                <a:latin typeface="Times New Roman" pitchFamily="18" charset="0"/>
              </a:rPr>
              <a:t> teach</a:t>
            </a:r>
            <a:r>
              <a:rPr lang="en-US" altLang="zh-CN" sz="3200" b="1">
                <a:solidFill>
                  <a:srgbClr val="CC0066"/>
                </a:solidFill>
                <a:latin typeface="Times New Roman" pitchFamily="18" charset="0"/>
              </a:rPr>
              <a:t>ing </a:t>
            </a:r>
            <a:r>
              <a:rPr lang="en-US" altLang="zh-CN" sz="3200" b="1">
                <a:latin typeface="Times New Roman" pitchFamily="18" charset="0"/>
              </a:rPr>
              <a:t>English.</a:t>
            </a:r>
            <a:r>
              <a:rPr lang="zh-CN" altLang="en-US" sz="3200" b="1">
                <a:latin typeface="Times New Roman" pitchFamily="18" charset="0"/>
              </a:rPr>
              <a:t>我正在教英语。</a:t>
            </a:r>
            <a:endParaRPr lang="en-US" altLang="zh-CN" sz="3200" b="1">
              <a:latin typeface="Times New Roman" pitchFamily="18" charset="0"/>
            </a:endParaRP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971550" y="5373688"/>
            <a:ext cx="77263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Times New Roman" pitchFamily="18" charset="0"/>
              </a:rPr>
              <a:t>You</a:t>
            </a:r>
            <a:r>
              <a:rPr lang="en-US" altLang="zh-CN" sz="3200" b="1">
                <a:solidFill>
                  <a:srgbClr val="CC0066"/>
                </a:solidFill>
                <a:latin typeface="Times New Roman" pitchFamily="18" charset="0"/>
              </a:rPr>
              <a:t>’re</a:t>
            </a:r>
            <a:r>
              <a:rPr lang="en-US" altLang="zh-CN" sz="3200" b="1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en-US" altLang="zh-CN" sz="3200" b="1">
                <a:latin typeface="Times New Roman" pitchFamily="18" charset="0"/>
              </a:rPr>
              <a:t>learn</a:t>
            </a:r>
            <a:r>
              <a:rPr lang="en-US" altLang="zh-CN" sz="3200" b="1">
                <a:solidFill>
                  <a:srgbClr val="CC0066"/>
                </a:solidFill>
                <a:latin typeface="Times New Roman" pitchFamily="18" charset="0"/>
              </a:rPr>
              <a:t>ing</a:t>
            </a:r>
            <a:r>
              <a:rPr lang="en-US" altLang="zh-CN" sz="3200" b="1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en-US" altLang="zh-CN" sz="3200" b="1">
                <a:latin typeface="Times New Roman" pitchFamily="18" charset="0"/>
              </a:rPr>
              <a:t>English.</a:t>
            </a:r>
            <a:r>
              <a:rPr lang="zh-CN" altLang="en-US" sz="3200" b="1">
                <a:latin typeface="Times New Roman" pitchFamily="18" charset="0"/>
              </a:rPr>
              <a:t>你们正在学英语。</a:t>
            </a:r>
            <a:endParaRPr lang="en-US" altLang="zh-CN" sz="3200" b="1">
              <a:latin typeface="Times New Roman" pitchFamily="18" charset="0"/>
            </a:endParaRPr>
          </a:p>
        </p:txBody>
      </p:sp>
      <p:sp>
        <p:nvSpPr>
          <p:cNvPr id="38919" name="WordArt 8"/>
          <p:cNvSpPr>
            <a:spLocks noChangeArrowheads="1" noChangeShapeType="1" noTextEdit="1"/>
          </p:cNvSpPr>
          <p:nvPr/>
        </p:nvSpPr>
        <p:spPr bwMode="auto">
          <a:xfrm>
            <a:off x="6215063" y="0"/>
            <a:ext cx="25146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r>
              <a:rPr lang="en-US" altLang="zh-CN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ungsuhChe"/>
                <a:ea typeface="GungsuhChe"/>
              </a:rPr>
              <a:t>Let's talk!</a:t>
            </a:r>
            <a:endParaRPr lang="zh-CN" altLang="en-US" sz="3600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GungsuhChe"/>
              <a:ea typeface="GungsuhChe"/>
            </a:endParaRPr>
          </a:p>
        </p:txBody>
      </p:sp>
      <p:grpSp>
        <p:nvGrpSpPr>
          <p:cNvPr id="38920" name="Group 10"/>
          <p:cNvGrpSpPr>
            <a:grpSpLocks/>
          </p:cNvGrpSpPr>
          <p:nvPr/>
        </p:nvGrpSpPr>
        <p:grpSpPr bwMode="auto">
          <a:xfrm>
            <a:off x="323850" y="0"/>
            <a:ext cx="2160588" cy="2120900"/>
            <a:chOff x="249" y="119"/>
            <a:chExt cx="1361" cy="1336"/>
          </a:xfrm>
        </p:grpSpPr>
        <p:pic>
          <p:nvPicPr>
            <p:cNvPr id="38921" name="Picture 6" descr="钟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" y="119"/>
              <a:ext cx="1361" cy="1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22" name="Line 7"/>
            <p:cNvSpPr>
              <a:spLocks noChangeShapeType="1"/>
            </p:cNvSpPr>
            <p:nvPr/>
          </p:nvSpPr>
          <p:spPr bwMode="auto">
            <a:xfrm rot="7417571">
              <a:off x="878" y="684"/>
              <a:ext cx="0" cy="236"/>
            </a:xfrm>
            <a:prstGeom prst="line">
              <a:avLst/>
            </a:prstGeom>
            <a:noFill/>
            <a:ln w="28575">
              <a:solidFill>
                <a:srgbClr val="00CC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38923" name="Line 8"/>
          <p:cNvSpPr>
            <a:spLocks noChangeShapeType="1"/>
          </p:cNvSpPr>
          <p:nvPr/>
        </p:nvSpPr>
        <p:spPr bwMode="auto">
          <a:xfrm flipV="1">
            <a:off x="1476375" y="765175"/>
            <a:ext cx="0" cy="407988"/>
          </a:xfrm>
          <a:prstGeom prst="line">
            <a:avLst/>
          </a:prstGeom>
          <a:noFill/>
          <a:ln w="28575">
            <a:solidFill>
              <a:srgbClr val="0000FF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8924" name="Oval 9"/>
          <p:cNvSpPr>
            <a:spLocks noChangeArrowheads="1"/>
          </p:cNvSpPr>
          <p:nvPr/>
        </p:nvSpPr>
        <p:spPr bwMode="auto">
          <a:xfrm>
            <a:off x="1476375" y="1196975"/>
            <a:ext cx="31750" cy="30163"/>
          </a:xfrm>
          <a:prstGeom prst="ellipse">
            <a:avLst/>
          </a:prstGeom>
          <a:solidFill>
            <a:srgbClr val="FF0000"/>
          </a:solidFill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2916238" y="1052513"/>
            <a:ext cx="46799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000" b="1">
                <a:solidFill>
                  <a:schemeClr val="accent2"/>
                </a:solidFill>
                <a:latin typeface="Calibri" pitchFamily="34" charset="0"/>
                <a:ea typeface="黑体" pitchFamily="49" charset="-122"/>
              </a:rPr>
              <a:t>It’s </a:t>
            </a:r>
            <a:r>
              <a:rPr kumimoji="1" lang="en-US" altLang="zh-CN" sz="4000" b="1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10</a:t>
            </a:r>
            <a:r>
              <a:rPr kumimoji="1" lang="en-US" altLang="zh-CN" sz="4000" b="1">
                <a:solidFill>
                  <a:schemeClr val="accent2"/>
                </a:solidFill>
                <a:latin typeface="Calibri" pitchFamily="34" charset="0"/>
                <a:ea typeface="黑体" pitchFamily="49" charset="-122"/>
              </a:rPr>
              <a:t> o’clock.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55" grpId="0"/>
      <p:bldP spid="49156" grpId="0"/>
      <p:bldP spid="49157" grpId="0"/>
      <p:bldP spid="18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952</TotalTime>
  <Pages>0</Pages>
  <Words>1954</Words>
  <Characters>0</Characters>
  <Application>Microsoft Office PowerPoint</Application>
  <DocSecurity>0</DocSecurity>
  <PresentationFormat>全屏显示(4:3)</PresentationFormat>
  <Lines>0</Lines>
  <Paragraphs>379</Paragraphs>
  <Slides>67</Slides>
  <Notes>1</Notes>
  <HiddenSlides>1</HiddenSlides>
  <MMClips>4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80" baseType="lpstr">
      <vt:lpstr>Arial</vt:lpstr>
      <vt:lpstr>宋体</vt:lpstr>
      <vt:lpstr>Times New Roman</vt:lpstr>
      <vt:lpstr>Comic Sans MS</vt:lpstr>
      <vt:lpstr>华文琥珀</vt:lpstr>
      <vt:lpstr>Calibri</vt:lpstr>
      <vt:lpstr>黑体</vt:lpstr>
      <vt:lpstr>新宋体</vt:lpstr>
      <vt:lpstr>华文新魏</vt:lpstr>
      <vt:lpstr>Arial Unicode MS</vt:lpstr>
      <vt:lpstr>Wingdings</vt:lpstr>
      <vt:lpstr>默认设计模板</vt:lpstr>
      <vt:lpstr>Photo Editor 照片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1a Match the activities with the pictures.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What  are  you  doing?  I  am…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1b Listen. What are these people        doing? Write the numbers from 1a.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/>
  <cp:keywords/>
  <dc:description/>
  <cp:lastModifiedBy>user</cp:lastModifiedBy>
  <cp:revision>319</cp:revision>
  <cp:lastPrinted>1899-12-30T00:00:00Z</cp:lastPrinted>
  <dcterms:created xsi:type="dcterms:W3CDTF">2010-10-12T07:57:17Z</dcterms:created>
  <dcterms:modified xsi:type="dcterms:W3CDTF">2015-08-12T02:13:51Z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2052-8.1.0.3089</vt:lpwstr>
  </property>
</Properties>
</file>